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comments/comment3.xml" ContentType="application/vnd.openxmlformats-officedocument.presentationml.comments+xml"/>
  <Override PartName="/ppt/notesSlides/notesSlide7.xml" ContentType="application/vnd.openxmlformats-officedocument.presentationml.notesSlide+xml"/>
  <Override PartName="/ppt/comments/comment4.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5.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6.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Maven Pro" panose="020B0604020202020204" charset="0"/>
      <p:regular r:id="rId26"/>
      <p:bold r:id="rId27"/>
    </p:embeddedFont>
    <p:embeddedFont>
      <p:font typeface="Nunito"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ylan Christoffels"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2EF914-92B7-4432-9D38-846695593635}">
  <a:tblStyle styleId="{752EF914-92B7-4432-9D38-84669559363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80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12-06T12:38:09.814" idx="1">
    <p:pos x="6000" y="0"/>
    <p:text>david</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1-12-06T12:39:39.435" idx="2">
    <p:pos x="6000" y="0"/>
    <p:text>Mbisana</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1-12-06T12:39:46.572" idx="3">
    <p:pos x="6000" y="0"/>
    <p:text>Mbisana</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1-12-06T12:38:27.525" idx="4">
    <p:pos x="6000" y="0"/>
    <p:text>Dylan</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1-12-06T12:38:37.708" idx="5">
    <p:pos x="6000" y="0"/>
    <p:text>Dylan</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1-12-06T12:39:18.737" idx="6">
    <p:pos x="6000" y="0"/>
    <p:text>Mbisana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fc786d6073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fc786d6073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2100" algn="l" rtl="0">
              <a:lnSpc>
                <a:spcPct val="115000"/>
              </a:lnSpc>
              <a:spcBef>
                <a:spcPts val="2100"/>
              </a:spcBef>
              <a:spcAft>
                <a:spcPts val="0"/>
              </a:spcAft>
              <a:buClr>
                <a:schemeClr val="dk1"/>
              </a:buClr>
              <a:buSzPts val="1000"/>
              <a:buChar char="○"/>
            </a:pPr>
            <a:r>
              <a:rPr lang="en" sz="1000">
                <a:solidFill>
                  <a:schemeClr val="dk1"/>
                </a:solidFill>
              </a:rPr>
              <a:t>For each of your results/project components, explain the result/component and what was done to attain it</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If you have an app/website, this would be an appropriate time to demonstrate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06168606b0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06168606b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03201d86f2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03201d86f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03201d86f2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03201d86f2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03201d86f2_3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03201d86f2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03201d86f2_3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03201d86f2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03201d86f2_3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03201d86f2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05f85d760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05f85d76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2100" algn="l" rtl="0">
              <a:lnSpc>
                <a:spcPct val="115000"/>
              </a:lnSpc>
              <a:spcBef>
                <a:spcPts val="2100"/>
              </a:spcBef>
              <a:spcAft>
                <a:spcPts val="0"/>
              </a:spcAft>
              <a:buClr>
                <a:schemeClr val="dk1"/>
              </a:buClr>
              <a:buSzPts val="1000"/>
              <a:buChar char="○"/>
            </a:pPr>
            <a:r>
              <a:rPr lang="en" sz="1000">
                <a:solidFill>
                  <a:schemeClr val="dk1"/>
                </a:solidFill>
                <a:highlight>
                  <a:srgbClr val="FFFF00"/>
                </a:highlight>
              </a:rPr>
              <a:t>Restate the problem you addressed and your approach</a:t>
            </a:r>
            <a:endParaRPr sz="1000">
              <a:solidFill>
                <a:schemeClr val="dk1"/>
              </a:solidFill>
              <a:highlight>
                <a:srgbClr val="FFFF00"/>
              </a:highlight>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highlight>
                  <a:srgbClr val="FFFF00"/>
                </a:highlight>
              </a:rPr>
              <a:t>Summarize the results of your work</a:t>
            </a:r>
            <a:endParaRPr sz="1000">
              <a:solidFill>
                <a:schemeClr val="dk1"/>
              </a:solidFill>
              <a:highlight>
                <a:srgbClr val="FFFF00"/>
              </a:highlight>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highlight>
                  <a:srgbClr val="FFFF00"/>
                </a:highlight>
              </a:rPr>
              <a:t>Comment on your work</a:t>
            </a:r>
            <a:endParaRPr sz="1000">
              <a:solidFill>
                <a:schemeClr val="dk1"/>
              </a:solidFill>
              <a:highlight>
                <a:srgbClr val="FFFF00"/>
              </a:highlight>
            </a:endParaRPr>
          </a:p>
          <a:p>
            <a:pPr marL="1371600" lvl="2" indent="-292100" algn="l" rtl="0">
              <a:lnSpc>
                <a:spcPct val="115000"/>
              </a:lnSpc>
              <a:spcBef>
                <a:spcPts val="0"/>
              </a:spcBef>
              <a:spcAft>
                <a:spcPts val="0"/>
              </a:spcAft>
              <a:buClr>
                <a:schemeClr val="dk1"/>
              </a:buClr>
              <a:buSzPts val="1000"/>
              <a:buChar char="■"/>
            </a:pPr>
            <a:r>
              <a:rPr lang="en" sz="1000">
                <a:solidFill>
                  <a:schemeClr val="dk1"/>
                </a:solidFill>
                <a:highlight>
                  <a:srgbClr val="FFFF00"/>
                </a:highlight>
              </a:rPr>
              <a:t>Did you achieve what you set out to?</a:t>
            </a:r>
            <a:endParaRPr sz="1000">
              <a:solidFill>
                <a:schemeClr val="dk1"/>
              </a:solidFill>
              <a:highlight>
                <a:srgbClr val="FFFF00"/>
              </a:highlight>
            </a:endParaRPr>
          </a:p>
          <a:p>
            <a:pPr marL="1371600" lvl="2" indent="-292100" algn="l" rtl="0">
              <a:lnSpc>
                <a:spcPct val="115000"/>
              </a:lnSpc>
              <a:spcBef>
                <a:spcPts val="0"/>
              </a:spcBef>
              <a:spcAft>
                <a:spcPts val="0"/>
              </a:spcAft>
              <a:buClr>
                <a:schemeClr val="dk1"/>
              </a:buClr>
              <a:buSzPts val="1000"/>
              <a:buChar char="■"/>
            </a:pPr>
            <a:r>
              <a:rPr lang="en" sz="1000">
                <a:solidFill>
                  <a:schemeClr val="dk1"/>
                </a:solidFill>
                <a:highlight>
                  <a:srgbClr val="FFFF00"/>
                </a:highlight>
              </a:rPr>
              <a:t>Was the project worthwhile?</a:t>
            </a:r>
            <a:endParaRPr sz="1000">
              <a:solidFill>
                <a:schemeClr val="dk1"/>
              </a:solidFill>
              <a:highlight>
                <a:srgbClr val="FFFF00"/>
              </a:highlight>
            </a:endParaRPr>
          </a:p>
          <a:p>
            <a:pPr marL="1371600" lvl="2" indent="-292100" algn="l" rtl="0">
              <a:lnSpc>
                <a:spcPct val="115000"/>
              </a:lnSpc>
              <a:spcBef>
                <a:spcPts val="0"/>
              </a:spcBef>
              <a:spcAft>
                <a:spcPts val="0"/>
              </a:spcAft>
              <a:buClr>
                <a:schemeClr val="dk1"/>
              </a:buClr>
              <a:buSzPts val="1000"/>
              <a:buChar char="■"/>
            </a:pPr>
            <a:r>
              <a:rPr lang="en" sz="1000">
                <a:solidFill>
                  <a:schemeClr val="dk1"/>
                </a:solidFill>
                <a:highlight>
                  <a:srgbClr val="FFFF00"/>
                </a:highlight>
              </a:rPr>
              <a:t>What are the next steps for your project?</a:t>
            </a:r>
            <a:endParaRPr sz="1000">
              <a:solidFill>
                <a:schemeClr val="dk1"/>
              </a:solidFill>
              <a:highlight>
                <a:srgbClr val="FFFF00"/>
              </a:highlight>
            </a:endParaRPr>
          </a:p>
          <a:p>
            <a:pPr marL="1371600" lvl="2" indent="-292100" algn="l" rtl="0">
              <a:lnSpc>
                <a:spcPct val="115000"/>
              </a:lnSpc>
              <a:spcBef>
                <a:spcPts val="0"/>
              </a:spcBef>
              <a:spcAft>
                <a:spcPts val="0"/>
              </a:spcAft>
              <a:buClr>
                <a:schemeClr val="dk1"/>
              </a:buClr>
              <a:buSzPts val="1000"/>
              <a:buChar char="■"/>
            </a:pPr>
            <a:r>
              <a:rPr lang="en" sz="1000">
                <a:solidFill>
                  <a:schemeClr val="dk1"/>
                </a:solidFill>
                <a:highlight>
                  <a:srgbClr val="FFFF00"/>
                </a:highlight>
              </a:rPr>
              <a:t>What should be done in the future (by you or others) regard</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03201d86f2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03201d86f2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2100" algn="l" rtl="0">
              <a:lnSpc>
                <a:spcPct val="115000"/>
              </a:lnSpc>
              <a:spcBef>
                <a:spcPts val="2100"/>
              </a:spcBef>
              <a:spcAft>
                <a:spcPts val="0"/>
              </a:spcAft>
              <a:buClr>
                <a:schemeClr val="dk1"/>
              </a:buClr>
              <a:buSzPts val="1000"/>
              <a:buChar char="○"/>
            </a:pPr>
            <a:r>
              <a:rPr lang="en" sz="1000">
                <a:solidFill>
                  <a:schemeClr val="dk1"/>
                </a:solidFill>
                <a:highlight>
                  <a:srgbClr val="FFFF00"/>
                </a:highlight>
              </a:rPr>
              <a:t>Restate the problem you addressed and your approach</a:t>
            </a:r>
            <a:endParaRPr sz="1000">
              <a:solidFill>
                <a:schemeClr val="dk1"/>
              </a:solidFill>
              <a:highlight>
                <a:srgbClr val="FFFF00"/>
              </a:highlight>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highlight>
                  <a:srgbClr val="FFFF00"/>
                </a:highlight>
              </a:rPr>
              <a:t>Summarize the results of your work</a:t>
            </a:r>
            <a:endParaRPr sz="1000">
              <a:solidFill>
                <a:schemeClr val="dk1"/>
              </a:solidFill>
              <a:highlight>
                <a:srgbClr val="FFFF00"/>
              </a:highlight>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highlight>
                  <a:srgbClr val="FFFF00"/>
                </a:highlight>
              </a:rPr>
              <a:t>Comment on your work</a:t>
            </a:r>
            <a:endParaRPr sz="1000">
              <a:solidFill>
                <a:schemeClr val="dk1"/>
              </a:solidFill>
              <a:highlight>
                <a:srgbClr val="FFFF00"/>
              </a:highlight>
            </a:endParaRPr>
          </a:p>
          <a:p>
            <a:pPr marL="1371600" lvl="2" indent="-292100" algn="l" rtl="0">
              <a:lnSpc>
                <a:spcPct val="115000"/>
              </a:lnSpc>
              <a:spcBef>
                <a:spcPts val="0"/>
              </a:spcBef>
              <a:spcAft>
                <a:spcPts val="0"/>
              </a:spcAft>
              <a:buClr>
                <a:schemeClr val="dk1"/>
              </a:buClr>
              <a:buSzPts val="1000"/>
              <a:buChar char="■"/>
            </a:pPr>
            <a:r>
              <a:rPr lang="en" sz="1000">
                <a:solidFill>
                  <a:schemeClr val="dk1"/>
                </a:solidFill>
                <a:highlight>
                  <a:srgbClr val="FFFF00"/>
                </a:highlight>
              </a:rPr>
              <a:t>Did you achieve what you set out to?</a:t>
            </a:r>
            <a:endParaRPr sz="1000">
              <a:solidFill>
                <a:schemeClr val="dk1"/>
              </a:solidFill>
              <a:highlight>
                <a:srgbClr val="FFFF00"/>
              </a:highlight>
            </a:endParaRPr>
          </a:p>
          <a:p>
            <a:pPr marL="1371600" lvl="2" indent="-292100" algn="l" rtl="0">
              <a:lnSpc>
                <a:spcPct val="115000"/>
              </a:lnSpc>
              <a:spcBef>
                <a:spcPts val="0"/>
              </a:spcBef>
              <a:spcAft>
                <a:spcPts val="0"/>
              </a:spcAft>
              <a:buClr>
                <a:schemeClr val="dk1"/>
              </a:buClr>
              <a:buSzPts val="1000"/>
              <a:buChar char="■"/>
            </a:pPr>
            <a:r>
              <a:rPr lang="en" sz="1000">
                <a:solidFill>
                  <a:schemeClr val="dk1"/>
                </a:solidFill>
                <a:highlight>
                  <a:srgbClr val="FFFF00"/>
                </a:highlight>
              </a:rPr>
              <a:t>Was the project worthwhile?</a:t>
            </a:r>
            <a:endParaRPr sz="1000">
              <a:solidFill>
                <a:schemeClr val="dk1"/>
              </a:solidFill>
              <a:highlight>
                <a:srgbClr val="FFFF00"/>
              </a:highlight>
            </a:endParaRPr>
          </a:p>
          <a:p>
            <a:pPr marL="1371600" lvl="2" indent="-292100" algn="l" rtl="0">
              <a:lnSpc>
                <a:spcPct val="115000"/>
              </a:lnSpc>
              <a:spcBef>
                <a:spcPts val="0"/>
              </a:spcBef>
              <a:spcAft>
                <a:spcPts val="0"/>
              </a:spcAft>
              <a:buClr>
                <a:schemeClr val="dk1"/>
              </a:buClr>
              <a:buSzPts val="1000"/>
              <a:buChar char="■"/>
            </a:pPr>
            <a:r>
              <a:rPr lang="en" sz="1000">
                <a:solidFill>
                  <a:schemeClr val="dk1"/>
                </a:solidFill>
                <a:highlight>
                  <a:srgbClr val="FFFF00"/>
                </a:highlight>
              </a:rPr>
              <a:t>What are the next steps for your project?</a:t>
            </a:r>
            <a:endParaRPr sz="1000">
              <a:solidFill>
                <a:schemeClr val="dk1"/>
              </a:solidFill>
              <a:highlight>
                <a:srgbClr val="FFFF00"/>
              </a:highlight>
            </a:endParaRPr>
          </a:p>
          <a:p>
            <a:pPr marL="1371600" lvl="2" indent="-292100" algn="l" rtl="0">
              <a:lnSpc>
                <a:spcPct val="115000"/>
              </a:lnSpc>
              <a:spcBef>
                <a:spcPts val="0"/>
              </a:spcBef>
              <a:spcAft>
                <a:spcPts val="0"/>
              </a:spcAft>
              <a:buClr>
                <a:schemeClr val="dk1"/>
              </a:buClr>
              <a:buSzPts val="1000"/>
              <a:buChar char="■"/>
            </a:pPr>
            <a:r>
              <a:rPr lang="en" sz="1000">
                <a:solidFill>
                  <a:schemeClr val="dk1"/>
                </a:solidFill>
                <a:highlight>
                  <a:srgbClr val="FFFF00"/>
                </a:highlight>
              </a:rPr>
              <a:t>What should be done in the future (by you or others) regard</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fc786d6073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fc786d6073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4b7639b3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4b7639b3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fc786d6073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fc786d607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02e715b63b_3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02e715b63b_3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david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fc786d6073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fc786d6073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2100" algn="l" rtl="0">
              <a:lnSpc>
                <a:spcPct val="115000"/>
              </a:lnSpc>
              <a:spcBef>
                <a:spcPts val="2100"/>
              </a:spcBef>
              <a:spcAft>
                <a:spcPts val="0"/>
              </a:spcAft>
              <a:buClr>
                <a:schemeClr val="dk1"/>
              </a:buClr>
              <a:buSzPts val="1000"/>
              <a:buChar char="○"/>
            </a:pPr>
            <a:r>
              <a:rPr lang="en" sz="1000">
                <a:solidFill>
                  <a:schemeClr val="dk1"/>
                </a:solidFill>
              </a:rPr>
              <a:t>Give enough background information to provide context</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Identify one or more problems that need answering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04da73bde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04da73bd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2100" algn="l" rtl="0">
              <a:lnSpc>
                <a:spcPct val="115000"/>
              </a:lnSpc>
              <a:spcBef>
                <a:spcPts val="2100"/>
              </a:spcBef>
              <a:spcAft>
                <a:spcPts val="0"/>
              </a:spcAft>
              <a:buClr>
                <a:schemeClr val="dk1"/>
              </a:buClr>
              <a:buSzPts val="1000"/>
              <a:buChar char="○"/>
            </a:pPr>
            <a:r>
              <a:rPr lang="en" sz="1000">
                <a:solidFill>
                  <a:schemeClr val="dk1"/>
                </a:solidFill>
              </a:rPr>
              <a:t>State your main research question and/or goal of your project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fc786d6073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fc786d6073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06168606b0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06168606b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06168606b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06168606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comments" Target="../comments/comment5.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bc.edu/content/dam/files/schools/cas_sites/envstudies/pdf/Student%20Research/8_Solar_Panels_at_Boston%20College_paper.pdf"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citeseerx.ist.psu.edu/viewdoc/download?doi=10.1.1.306.7087&amp;rep=rep1&amp;type=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comments" Target="../comments/commen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comments" Target="../comments/commen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Installation of Solar Panels on Campus</a:t>
            </a:r>
            <a:endParaRPr/>
          </a:p>
        </p:txBody>
      </p:sp>
      <p:sp>
        <p:nvSpPr>
          <p:cNvPr id="278" name="Google Shape;278;p1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By: David, Dylan, Elina, Larry, Mbisana</a:t>
            </a:r>
            <a:endParaRPr/>
          </a:p>
          <a:p>
            <a:pPr marL="0" lvl="0" indent="0" algn="l" rtl="0">
              <a:spcBef>
                <a:spcPts val="0"/>
              </a:spcBef>
              <a:spcAft>
                <a:spcPts val="0"/>
              </a:spcAft>
              <a:buNone/>
            </a:pPr>
            <a:r>
              <a:rPr lang="en"/>
              <a:t>STM 403.01</a:t>
            </a:r>
            <a:endParaRPr/>
          </a:p>
          <a:p>
            <a:pPr marL="0" lvl="0" indent="0" algn="l" rtl="0">
              <a:spcBef>
                <a:spcPts val="0"/>
              </a:spcBef>
              <a:spcAft>
                <a:spcPts val="0"/>
              </a:spcAft>
              <a:buNone/>
            </a:pPr>
            <a:r>
              <a:rPr lang="en"/>
              <a:t>December 6,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2"/>
          <p:cNvSpPr txBox="1">
            <a:spLocks noGrp="1"/>
          </p:cNvSpPr>
          <p:nvPr>
            <p:ph type="title"/>
          </p:nvPr>
        </p:nvSpPr>
        <p:spPr>
          <a:xfrm>
            <a:off x="1082025" y="741575"/>
            <a:ext cx="7505700" cy="631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Result</a:t>
            </a:r>
            <a:endParaRPr/>
          </a:p>
        </p:txBody>
      </p:sp>
      <p:sp>
        <p:nvSpPr>
          <p:cNvPr id="337" name="Google Shape;337;p22"/>
          <p:cNvSpPr txBox="1">
            <a:spLocks noGrp="1"/>
          </p:cNvSpPr>
          <p:nvPr>
            <p:ph type="body" idx="1"/>
          </p:nvPr>
        </p:nvSpPr>
        <p:spPr>
          <a:xfrm>
            <a:off x="113900" y="1410225"/>
            <a:ext cx="5187600" cy="36168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sz="1500" b="1"/>
              <a:t>The result of data for WAB building electricity usage </a:t>
            </a:r>
            <a:endParaRPr sz="2500" b="1"/>
          </a:p>
          <a:p>
            <a:pPr marL="0" lvl="0" indent="0" algn="l" rtl="0">
              <a:spcBef>
                <a:spcPts val="1200"/>
              </a:spcBef>
              <a:spcAft>
                <a:spcPts val="0"/>
              </a:spcAft>
              <a:buNone/>
            </a:pPr>
            <a:r>
              <a:rPr lang="en" sz="1500" b="1"/>
              <a:t>The result of total solar panel calculate watts</a:t>
            </a:r>
            <a:endParaRPr sz="1500" b="1"/>
          </a:p>
          <a:p>
            <a:pPr marL="457200" lvl="0" indent="-323850" algn="l" rtl="0">
              <a:spcBef>
                <a:spcPts val="1200"/>
              </a:spcBef>
              <a:spcAft>
                <a:spcPts val="0"/>
              </a:spcAft>
              <a:buSzPts val="1500"/>
              <a:buChar char="●"/>
            </a:pPr>
            <a:r>
              <a:rPr lang="en" sz="1500" b="1"/>
              <a:t>680 W x 24 panels = 16320 W</a:t>
            </a:r>
            <a:endParaRPr sz="1500" b="1"/>
          </a:p>
          <a:p>
            <a:pPr marL="0" lvl="0" indent="0" algn="l" rtl="0">
              <a:spcBef>
                <a:spcPts val="1200"/>
              </a:spcBef>
              <a:spcAft>
                <a:spcPts val="0"/>
              </a:spcAft>
              <a:buNone/>
            </a:pPr>
            <a:r>
              <a:rPr lang="en" sz="1500" b="1"/>
              <a:t>The result of the data solar panel calculation</a:t>
            </a:r>
            <a:endParaRPr sz="1500" b="1"/>
          </a:p>
          <a:p>
            <a:pPr marL="457200" lvl="0" indent="-323850" algn="l" rtl="0">
              <a:spcBef>
                <a:spcPts val="1200"/>
              </a:spcBef>
              <a:spcAft>
                <a:spcPts val="0"/>
              </a:spcAft>
              <a:buSzPts val="1500"/>
              <a:buChar char="●"/>
            </a:pPr>
            <a:r>
              <a:rPr lang="en" sz="1500" b="1"/>
              <a:t>16320 W / 28 days = 583 kW</a:t>
            </a:r>
            <a:endParaRPr sz="1500" b="1"/>
          </a:p>
          <a:p>
            <a:pPr marL="457200" lvl="0" indent="-323850" algn="l" rtl="0">
              <a:spcBef>
                <a:spcPts val="0"/>
              </a:spcBef>
              <a:spcAft>
                <a:spcPts val="0"/>
              </a:spcAft>
              <a:buSzPts val="1500"/>
              <a:buChar char="●"/>
            </a:pPr>
            <a:r>
              <a:rPr lang="en" sz="1500" b="1"/>
              <a:t>16320 W / 30 days = 544 kW </a:t>
            </a:r>
            <a:endParaRPr sz="1500" b="1"/>
          </a:p>
          <a:p>
            <a:pPr marL="457200" lvl="0" indent="-323850" algn="l" rtl="0">
              <a:spcBef>
                <a:spcPts val="0"/>
              </a:spcBef>
              <a:spcAft>
                <a:spcPts val="0"/>
              </a:spcAft>
              <a:buSzPts val="1500"/>
              <a:buChar char="●"/>
            </a:pPr>
            <a:r>
              <a:rPr lang="en" sz="1500" b="1"/>
              <a:t>16320 W / 31 days = 526 kW</a:t>
            </a:r>
            <a:endParaRPr sz="1500" b="1"/>
          </a:p>
          <a:p>
            <a:pPr marL="0" lvl="0" indent="0" algn="l" rtl="0">
              <a:spcBef>
                <a:spcPts val="1200"/>
              </a:spcBef>
              <a:spcAft>
                <a:spcPts val="0"/>
              </a:spcAft>
              <a:buNone/>
            </a:pPr>
            <a:r>
              <a:rPr lang="en" sz="1500" b="1"/>
              <a:t>The result of cost and benefits for few years? </a:t>
            </a:r>
            <a:endParaRPr sz="1500" b="1"/>
          </a:p>
          <a:p>
            <a:pPr marL="457200" lvl="0" indent="-323850" algn="l" rtl="0">
              <a:spcBef>
                <a:spcPts val="1200"/>
              </a:spcBef>
              <a:spcAft>
                <a:spcPts val="0"/>
              </a:spcAft>
              <a:buSzPts val="1500"/>
              <a:buChar char="●"/>
            </a:pPr>
            <a:r>
              <a:rPr lang="en" sz="1500" b="1"/>
              <a:t>583 kW 8 hrs = 72.87 kW AC / 0.8 = 91.08 kW DC</a:t>
            </a:r>
            <a:endParaRPr sz="1500" b="1"/>
          </a:p>
          <a:p>
            <a:pPr marL="457200" lvl="0" indent="-323850" algn="l" rtl="0">
              <a:spcBef>
                <a:spcPts val="0"/>
              </a:spcBef>
              <a:spcAft>
                <a:spcPts val="0"/>
              </a:spcAft>
              <a:buSzPts val="1500"/>
              <a:buChar char="●"/>
            </a:pPr>
            <a:r>
              <a:rPr lang="en" sz="1500" b="1"/>
              <a:t>544 kW/ 8 hrs = 68 kW AC / 0.8 = 85 kW DC </a:t>
            </a:r>
            <a:endParaRPr sz="1500" b="1"/>
          </a:p>
          <a:p>
            <a:pPr marL="457200" lvl="0" indent="-323850" algn="l" rtl="0">
              <a:spcBef>
                <a:spcPts val="0"/>
              </a:spcBef>
              <a:spcAft>
                <a:spcPts val="0"/>
              </a:spcAft>
              <a:buSzPts val="1500"/>
              <a:buChar char="●"/>
            </a:pPr>
            <a:r>
              <a:rPr lang="en" sz="1500" b="1"/>
              <a:t>526 kW 8 hrs = 65.75 kW AC / 0.8 = 82 kW DC</a:t>
            </a:r>
            <a:endParaRPr sz="1500" b="1"/>
          </a:p>
        </p:txBody>
      </p:sp>
      <p:graphicFrame>
        <p:nvGraphicFramePr>
          <p:cNvPr id="338" name="Google Shape;338;p22"/>
          <p:cNvGraphicFramePr/>
          <p:nvPr/>
        </p:nvGraphicFramePr>
        <p:xfrm>
          <a:off x="6678625" y="647150"/>
          <a:ext cx="3000000" cy="3000000"/>
        </p:xfrm>
        <a:graphic>
          <a:graphicData uri="http://schemas.openxmlformats.org/drawingml/2006/table">
            <a:tbl>
              <a:tblPr>
                <a:noFill/>
                <a:tableStyleId>{752EF914-92B7-4432-9D38-846695593635}</a:tableStyleId>
              </a:tblPr>
              <a:tblGrid>
                <a:gridCol w="854825">
                  <a:extLst>
                    <a:ext uri="{9D8B030D-6E8A-4147-A177-3AD203B41FA5}">
                      <a16:colId xmlns:a16="http://schemas.microsoft.com/office/drawing/2014/main" val="20000"/>
                    </a:ext>
                  </a:extLst>
                </a:gridCol>
                <a:gridCol w="952500">
                  <a:extLst>
                    <a:ext uri="{9D8B030D-6E8A-4147-A177-3AD203B41FA5}">
                      <a16:colId xmlns:a16="http://schemas.microsoft.com/office/drawing/2014/main" val="20001"/>
                    </a:ext>
                  </a:extLst>
                </a:gridCol>
              </a:tblGrid>
              <a:tr h="384125">
                <a:tc>
                  <a:txBody>
                    <a:bodyPr/>
                    <a:lstStyle/>
                    <a:p>
                      <a:pPr marL="0" lvl="0" indent="0" algn="l" rtl="0">
                        <a:lnSpc>
                          <a:spcPct val="115000"/>
                        </a:lnSpc>
                        <a:spcBef>
                          <a:spcPts val="0"/>
                        </a:spcBef>
                        <a:spcAft>
                          <a:spcPts val="0"/>
                        </a:spcAft>
                        <a:buNone/>
                      </a:pPr>
                      <a:r>
                        <a:rPr lang="en" sz="1100" b="1">
                          <a:latin typeface="Calibri"/>
                          <a:ea typeface="Calibri"/>
                          <a:cs typeface="Calibri"/>
                          <a:sym typeface="Calibri"/>
                        </a:rPr>
                        <a:t>Months 2019</a:t>
                      </a:r>
                      <a:endParaRPr sz="1100" b="1">
                        <a:latin typeface="Calibri"/>
                        <a:ea typeface="Calibri"/>
                        <a:cs typeface="Calibri"/>
                        <a:sym typeface="Calibri"/>
                      </a:endParaRPr>
                    </a:p>
                  </a:txBody>
                  <a:tcPr marL="28575" marR="2857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b="1">
                          <a:latin typeface="Calibri"/>
                          <a:ea typeface="Calibri"/>
                          <a:cs typeface="Calibri"/>
                          <a:sym typeface="Calibri"/>
                        </a:rPr>
                        <a:t>         </a:t>
                      </a:r>
                      <a:r>
                        <a:rPr lang="en" sz="1100">
                          <a:latin typeface="Calibri"/>
                          <a:ea typeface="Calibri"/>
                          <a:cs typeface="Calibri"/>
                          <a:sym typeface="Calibri"/>
                        </a:rPr>
                        <a:t>  Total</a:t>
                      </a:r>
                      <a:endParaRPr sz="1100">
                        <a:latin typeface="Calibri"/>
                        <a:ea typeface="Calibri"/>
                        <a:cs typeface="Calibri"/>
                        <a:sym typeface="Calibri"/>
                      </a:endParaRPr>
                    </a:p>
                  </a:txBody>
                  <a:tcPr marL="28575" marR="2857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19775">
                <a:tc>
                  <a:txBody>
                    <a:bodyPr/>
                    <a:lstStyle/>
                    <a:p>
                      <a:pPr marL="0" lvl="0" indent="0" algn="l" rtl="0">
                        <a:lnSpc>
                          <a:spcPct val="115000"/>
                        </a:lnSpc>
                        <a:spcBef>
                          <a:spcPts val="0"/>
                        </a:spcBef>
                        <a:spcAft>
                          <a:spcPts val="0"/>
                        </a:spcAft>
                        <a:buNone/>
                      </a:pPr>
                      <a:r>
                        <a:rPr lang="en" sz="1100" b="1">
                          <a:latin typeface="Calibri"/>
                          <a:ea typeface="Calibri"/>
                          <a:cs typeface="Calibri"/>
                          <a:sym typeface="Calibri"/>
                        </a:rPr>
                        <a:t>January</a:t>
                      </a:r>
                      <a:endParaRPr sz="1100" b="1">
                        <a:latin typeface="Calibri"/>
                        <a:ea typeface="Calibri"/>
                        <a:cs typeface="Calibri"/>
                        <a:sym typeface="Calibri"/>
                      </a:endParaRPr>
                    </a:p>
                  </a:txBody>
                  <a:tcPr marL="28575" marR="2857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latin typeface="Calibri"/>
                          <a:ea typeface="Calibri"/>
                          <a:cs typeface="Calibri"/>
                          <a:sym typeface="Calibri"/>
                        </a:rPr>
                        <a:t>21165.75</a:t>
                      </a:r>
                      <a:endParaRPr sz="1100">
                        <a:latin typeface="Calibri"/>
                        <a:ea typeface="Calibri"/>
                        <a:cs typeface="Calibri"/>
                        <a:sym typeface="Calibri"/>
                      </a:endParaRPr>
                    </a:p>
                  </a:txBody>
                  <a:tcPr marL="28575" marR="2857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48475">
                <a:tc>
                  <a:txBody>
                    <a:bodyPr/>
                    <a:lstStyle/>
                    <a:p>
                      <a:pPr marL="0" lvl="0" indent="0" algn="l" rtl="0">
                        <a:lnSpc>
                          <a:spcPct val="115000"/>
                        </a:lnSpc>
                        <a:spcBef>
                          <a:spcPts val="0"/>
                        </a:spcBef>
                        <a:spcAft>
                          <a:spcPts val="0"/>
                        </a:spcAft>
                        <a:buNone/>
                      </a:pPr>
                      <a:r>
                        <a:rPr lang="en" sz="1100" b="1">
                          <a:latin typeface="Calibri"/>
                          <a:ea typeface="Calibri"/>
                          <a:cs typeface="Calibri"/>
                          <a:sym typeface="Calibri"/>
                        </a:rPr>
                        <a:t>February</a:t>
                      </a:r>
                      <a:endParaRPr sz="1100" b="1">
                        <a:latin typeface="Calibri"/>
                        <a:ea typeface="Calibri"/>
                        <a:cs typeface="Calibri"/>
                        <a:sym typeface="Calibri"/>
                      </a:endParaRPr>
                    </a:p>
                  </a:txBody>
                  <a:tcPr marL="28575" marR="2857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latin typeface="Calibri"/>
                          <a:ea typeface="Calibri"/>
                          <a:cs typeface="Calibri"/>
                          <a:sym typeface="Calibri"/>
                        </a:rPr>
                        <a:t>22479.75</a:t>
                      </a:r>
                      <a:endParaRPr sz="1100">
                        <a:latin typeface="Calibri"/>
                        <a:ea typeface="Calibri"/>
                        <a:cs typeface="Calibri"/>
                        <a:sym typeface="Calibri"/>
                      </a:endParaRPr>
                    </a:p>
                  </a:txBody>
                  <a:tcPr marL="28575" marR="2857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9525">
                <a:tc>
                  <a:txBody>
                    <a:bodyPr/>
                    <a:lstStyle/>
                    <a:p>
                      <a:pPr marL="0" lvl="0" indent="0" algn="l" rtl="0">
                        <a:lnSpc>
                          <a:spcPct val="115000"/>
                        </a:lnSpc>
                        <a:spcBef>
                          <a:spcPts val="0"/>
                        </a:spcBef>
                        <a:spcAft>
                          <a:spcPts val="0"/>
                        </a:spcAft>
                        <a:buNone/>
                      </a:pPr>
                      <a:r>
                        <a:rPr lang="en" sz="1100" b="1">
                          <a:latin typeface="Calibri"/>
                          <a:ea typeface="Calibri"/>
                          <a:cs typeface="Calibri"/>
                          <a:sym typeface="Calibri"/>
                        </a:rPr>
                        <a:t>March</a:t>
                      </a:r>
                      <a:endParaRPr sz="1100" b="1">
                        <a:latin typeface="Calibri"/>
                        <a:ea typeface="Calibri"/>
                        <a:cs typeface="Calibri"/>
                        <a:sym typeface="Calibri"/>
                      </a:endParaRPr>
                    </a:p>
                  </a:txBody>
                  <a:tcPr marL="28575" marR="2857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latin typeface="Calibri"/>
                          <a:ea typeface="Calibri"/>
                          <a:cs typeface="Calibri"/>
                          <a:sym typeface="Calibri"/>
                        </a:rPr>
                        <a:t>21553.25</a:t>
                      </a:r>
                      <a:endParaRPr sz="1100">
                        <a:latin typeface="Calibri"/>
                        <a:ea typeface="Calibri"/>
                        <a:cs typeface="Calibri"/>
                        <a:sym typeface="Calibri"/>
                      </a:endParaRPr>
                    </a:p>
                  </a:txBody>
                  <a:tcPr marL="28575" marR="2857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21725">
                <a:tc>
                  <a:txBody>
                    <a:bodyPr/>
                    <a:lstStyle/>
                    <a:p>
                      <a:pPr marL="0" lvl="0" indent="0" algn="l" rtl="0">
                        <a:lnSpc>
                          <a:spcPct val="115000"/>
                        </a:lnSpc>
                        <a:spcBef>
                          <a:spcPts val="0"/>
                        </a:spcBef>
                        <a:spcAft>
                          <a:spcPts val="0"/>
                        </a:spcAft>
                        <a:buNone/>
                      </a:pPr>
                      <a:r>
                        <a:rPr lang="en" sz="1100" b="1">
                          <a:latin typeface="Calibri"/>
                          <a:ea typeface="Calibri"/>
                          <a:cs typeface="Calibri"/>
                          <a:sym typeface="Calibri"/>
                        </a:rPr>
                        <a:t>April</a:t>
                      </a:r>
                      <a:endParaRPr sz="1100" b="1">
                        <a:latin typeface="Calibri"/>
                        <a:ea typeface="Calibri"/>
                        <a:cs typeface="Calibri"/>
                        <a:sym typeface="Calibri"/>
                      </a:endParaRPr>
                    </a:p>
                  </a:txBody>
                  <a:tcPr marL="28575" marR="2857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latin typeface="Calibri"/>
                          <a:ea typeface="Calibri"/>
                          <a:cs typeface="Calibri"/>
                          <a:sym typeface="Calibri"/>
                        </a:rPr>
                        <a:t>22561.5</a:t>
                      </a:r>
                      <a:endParaRPr sz="1100">
                        <a:latin typeface="Calibri"/>
                        <a:ea typeface="Calibri"/>
                        <a:cs typeface="Calibri"/>
                        <a:sym typeface="Calibri"/>
                      </a:endParaRPr>
                    </a:p>
                  </a:txBody>
                  <a:tcPr marL="28575" marR="2857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03900">
                <a:tc>
                  <a:txBody>
                    <a:bodyPr/>
                    <a:lstStyle/>
                    <a:p>
                      <a:pPr marL="0" lvl="0" indent="0" algn="l" rtl="0">
                        <a:lnSpc>
                          <a:spcPct val="115000"/>
                        </a:lnSpc>
                        <a:spcBef>
                          <a:spcPts val="0"/>
                        </a:spcBef>
                        <a:spcAft>
                          <a:spcPts val="0"/>
                        </a:spcAft>
                        <a:buNone/>
                      </a:pPr>
                      <a:r>
                        <a:rPr lang="en" sz="1100" b="1">
                          <a:latin typeface="Calibri"/>
                          <a:ea typeface="Calibri"/>
                          <a:cs typeface="Calibri"/>
                          <a:sym typeface="Calibri"/>
                        </a:rPr>
                        <a:t>May</a:t>
                      </a:r>
                      <a:endParaRPr sz="1100" b="1">
                        <a:latin typeface="Calibri"/>
                        <a:ea typeface="Calibri"/>
                        <a:cs typeface="Calibri"/>
                        <a:sym typeface="Calibri"/>
                      </a:endParaRPr>
                    </a:p>
                  </a:txBody>
                  <a:tcPr marL="28575" marR="2857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latin typeface="Calibri"/>
                          <a:ea typeface="Calibri"/>
                          <a:cs typeface="Calibri"/>
                          <a:sym typeface="Calibri"/>
                        </a:rPr>
                        <a:t>22736.6093</a:t>
                      </a:r>
                      <a:endParaRPr sz="1100">
                        <a:latin typeface="Calibri"/>
                        <a:ea typeface="Calibri"/>
                        <a:cs typeface="Calibri"/>
                        <a:sym typeface="Calibri"/>
                      </a:endParaRPr>
                    </a:p>
                  </a:txBody>
                  <a:tcPr marL="28575" marR="2857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48450">
                <a:tc>
                  <a:txBody>
                    <a:bodyPr/>
                    <a:lstStyle/>
                    <a:p>
                      <a:pPr marL="0" lvl="0" indent="0" algn="l" rtl="0">
                        <a:lnSpc>
                          <a:spcPct val="115000"/>
                        </a:lnSpc>
                        <a:spcBef>
                          <a:spcPts val="0"/>
                        </a:spcBef>
                        <a:spcAft>
                          <a:spcPts val="0"/>
                        </a:spcAft>
                        <a:buNone/>
                      </a:pPr>
                      <a:r>
                        <a:rPr lang="en" sz="1100" b="1">
                          <a:latin typeface="Calibri"/>
                          <a:ea typeface="Calibri"/>
                          <a:cs typeface="Calibri"/>
                          <a:sym typeface="Calibri"/>
                        </a:rPr>
                        <a:t>June</a:t>
                      </a:r>
                      <a:endParaRPr sz="1100" b="1">
                        <a:latin typeface="Calibri"/>
                        <a:ea typeface="Calibri"/>
                        <a:cs typeface="Calibri"/>
                        <a:sym typeface="Calibri"/>
                      </a:endParaRPr>
                    </a:p>
                  </a:txBody>
                  <a:tcPr marL="28575" marR="2857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latin typeface="Calibri"/>
                          <a:ea typeface="Calibri"/>
                          <a:cs typeface="Calibri"/>
                          <a:sym typeface="Calibri"/>
                        </a:rPr>
                        <a:t>26990</a:t>
                      </a:r>
                      <a:endParaRPr sz="1100">
                        <a:latin typeface="Calibri"/>
                        <a:ea typeface="Calibri"/>
                        <a:cs typeface="Calibri"/>
                        <a:sym typeface="Calibri"/>
                      </a:endParaRPr>
                    </a:p>
                  </a:txBody>
                  <a:tcPr marL="28575" marR="2857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57375">
                <a:tc>
                  <a:txBody>
                    <a:bodyPr/>
                    <a:lstStyle/>
                    <a:p>
                      <a:pPr marL="0" lvl="0" indent="0" algn="l" rtl="0">
                        <a:lnSpc>
                          <a:spcPct val="115000"/>
                        </a:lnSpc>
                        <a:spcBef>
                          <a:spcPts val="0"/>
                        </a:spcBef>
                        <a:spcAft>
                          <a:spcPts val="0"/>
                        </a:spcAft>
                        <a:buNone/>
                      </a:pPr>
                      <a:r>
                        <a:rPr lang="en" sz="1100" b="1">
                          <a:latin typeface="Calibri"/>
                          <a:ea typeface="Calibri"/>
                          <a:cs typeface="Calibri"/>
                          <a:sym typeface="Calibri"/>
                        </a:rPr>
                        <a:t>July</a:t>
                      </a:r>
                      <a:endParaRPr sz="1100" b="1">
                        <a:latin typeface="Calibri"/>
                        <a:ea typeface="Calibri"/>
                        <a:cs typeface="Calibri"/>
                        <a:sym typeface="Calibri"/>
                      </a:endParaRPr>
                    </a:p>
                  </a:txBody>
                  <a:tcPr marL="28575" marR="2857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latin typeface="Calibri"/>
                          <a:ea typeface="Calibri"/>
                          <a:cs typeface="Calibri"/>
                          <a:sym typeface="Calibri"/>
                        </a:rPr>
                        <a:t>26068.25</a:t>
                      </a:r>
                      <a:endParaRPr sz="1100">
                        <a:latin typeface="Calibri"/>
                        <a:ea typeface="Calibri"/>
                        <a:cs typeface="Calibri"/>
                        <a:sym typeface="Calibri"/>
                      </a:endParaRPr>
                    </a:p>
                  </a:txBody>
                  <a:tcPr marL="28575" marR="2857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21700">
                <a:tc>
                  <a:txBody>
                    <a:bodyPr/>
                    <a:lstStyle/>
                    <a:p>
                      <a:pPr marL="0" lvl="0" indent="0" algn="l" rtl="0">
                        <a:lnSpc>
                          <a:spcPct val="115000"/>
                        </a:lnSpc>
                        <a:spcBef>
                          <a:spcPts val="0"/>
                        </a:spcBef>
                        <a:spcAft>
                          <a:spcPts val="0"/>
                        </a:spcAft>
                        <a:buNone/>
                      </a:pPr>
                      <a:r>
                        <a:rPr lang="en" sz="1100" b="1">
                          <a:latin typeface="Calibri"/>
                          <a:ea typeface="Calibri"/>
                          <a:cs typeface="Calibri"/>
                          <a:sym typeface="Calibri"/>
                        </a:rPr>
                        <a:t>August</a:t>
                      </a:r>
                      <a:endParaRPr sz="1100" b="1">
                        <a:latin typeface="Calibri"/>
                        <a:ea typeface="Calibri"/>
                        <a:cs typeface="Calibri"/>
                        <a:sym typeface="Calibri"/>
                      </a:endParaRPr>
                    </a:p>
                  </a:txBody>
                  <a:tcPr marL="28575" marR="2857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latin typeface="Calibri"/>
                          <a:ea typeface="Calibri"/>
                          <a:cs typeface="Calibri"/>
                          <a:sym typeface="Calibri"/>
                        </a:rPr>
                        <a:t>23847.5</a:t>
                      </a:r>
                      <a:endParaRPr sz="1100">
                        <a:latin typeface="Calibri"/>
                        <a:ea typeface="Calibri"/>
                        <a:cs typeface="Calibri"/>
                        <a:sym typeface="Calibri"/>
                      </a:endParaRPr>
                    </a:p>
                  </a:txBody>
                  <a:tcPr marL="28575" marR="2857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43500">
                <a:tc>
                  <a:txBody>
                    <a:bodyPr/>
                    <a:lstStyle/>
                    <a:p>
                      <a:pPr marL="0" lvl="0" indent="0" algn="l" rtl="0">
                        <a:lnSpc>
                          <a:spcPct val="115000"/>
                        </a:lnSpc>
                        <a:spcBef>
                          <a:spcPts val="0"/>
                        </a:spcBef>
                        <a:spcAft>
                          <a:spcPts val="0"/>
                        </a:spcAft>
                        <a:buNone/>
                      </a:pPr>
                      <a:r>
                        <a:rPr lang="en" sz="1100" b="1">
                          <a:latin typeface="Calibri"/>
                          <a:ea typeface="Calibri"/>
                          <a:cs typeface="Calibri"/>
                          <a:sym typeface="Calibri"/>
                        </a:rPr>
                        <a:t>September</a:t>
                      </a:r>
                      <a:endParaRPr sz="1100" b="1">
                        <a:latin typeface="Calibri"/>
                        <a:ea typeface="Calibri"/>
                        <a:cs typeface="Calibri"/>
                        <a:sym typeface="Calibri"/>
                      </a:endParaRPr>
                    </a:p>
                  </a:txBody>
                  <a:tcPr marL="28575" marR="2857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latin typeface="Calibri"/>
                          <a:ea typeface="Calibri"/>
                          <a:cs typeface="Calibri"/>
                          <a:sym typeface="Calibri"/>
                        </a:rPr>
                        <a:t>18871.25</a:t>
                      </a:r>
                      <a:endParaRPr sz="1100">
                        <a:latin typeface="Calibri"/>
                        <a:ea typeface="Calibri"/>
                        <a:cs typeface="Calibri"/>
                        <a:sym typeface="Calibri"/>
                      </a:endParaRPr>
                    </a:p>
                  </a:txBody>
                  <a:tcPr marL="28575" marR="2857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0">
                <a:tc>
                  <a:txBody>
                    <a:bodyPr/>
                    <a:lstStyle/>
                    <a:p>
                      <a:pPr marL="0" lvl="0" indent="0" algn="l" rtl="0">
                        <a:lnSpc>
                          <a:spcPct val="115000"/>
                        </a:lnSpc>
                        <a:spcBef>
                          <a:spcPts val="0"/>
                        </a:spcBef>
                        <a:spcAft>
                          <a:spcPts val="0"/>
                        </a:spcAft>
                        <a:buNone/>
                      </a:pPr>
                      <a:r>
                        <a:rPr lang="en" sz="1100" b="1">
                          <a:latin typeface="Calibri"/>
                          <a:ea typeface="Calibri"/>
                          <a:cs typeface="Calibri"/>
                          <a:sym typeface="Calibri"/>
                        </a:rPr>
                        <a:t>Average</a:t>
                      </a:r>
                      <a:endParaRPr sz="1100" b="1">
                        <a:latin typeface="Calibri"/>
                        <a:ea typeface="Calibri"/>
                        <a:cs typeface="Calibri"/>
                        <a:sym typeface="Calibri"/>
                      </a:endParaRPr>
                    </a:p>
                  </a:txBody>
                  <a:tcPr marL="28575" marR="2857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b="1"/>
                        <a:t>22919.3177</a:t>
                      </a:r>
                      <a:endParaRPr sz="1100" b="1">
                        <a:latin typeface="Calibri"/>
                        <a:ea typeface="Calibri"/>
                        <a:cs typeface="Calibri"/>
                        <a:sym typeface="Calibri"/>
                      </a:endParaRPr>
                    </a:p>
                  </a:txBody>
                  <a:tcPr marL="28575" marR="2857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339" name="Google Shape;339;p22"/>
          <p:cNvSpPr/>
          <p:nvPr/>
        </p:nvSpPr>
        <p:spPr>
          <a:xfrm>
            <a:off x="4915050" y="1490750"/>
            <a:ext cx="1392600" cy="2691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WAB Building V.S. Solar Panel (KWH)</a:t>
            </a:r>
            <a:endParaRPr/>
          </a:p>
        </p:txBody>
      </p:sp>
      <p:pic>
        <p:nvPicPr>
          <p:cNvPr id="345" name="Google Shape;345;p23" title="Chart"/>
          <p:cNvPicPr preferRelativeResize="0"/>
          <p:nvPr/>
        </p:nvPicPr>
        <p:blipFill>
          <a:blip r:embed="rId3">
            <a:alphaModFix/>
          </a:blip>
          <a:stretch>
            <a:fillRect/>
          </a:stretch>
        </p:blipFill>
        <p:spPr>
          <a:xfrm>
            <a:off x="1555123" y="1212200"/>
            <a:ext cx="6033749" cy="3724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51" name="Google Shape;351;p2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52" name="Google Shape;352;p24"/>
          <p:cNvPicPr preferRelativeResize="0"/>
          <p:nvPr/>
        </p:nvPicPr>
        <p:blipFill>
          <a:blip r:embed="rId3">
            <a:alphaModFix/>
          </a:blip>
          <a:stretch>
            <a:fillRect/>
          </a:stretch>
        </p:blipFill>
        <p:spPr>
          <a:xfrm>
            <a:off x="0" y="0"/>
            <a:ext cx="9143998" cy="3404299"/>
          </a:xfrm>
          <a:prstGeom prst="rect">
            <a:avLst/>
          </a:prstGeom>
          <a:noFill/>
          <a:ln>
            <a:noFill/>
          </a:ln>
        </p:spPr>
      </p:pic>
      <p:pic>
        <p:nvPicPr>
          <p:cNvPr id="353" name="Google Shape;353;p24"/>
          <p:cNvPicPr preferRelativeResize="0"/>
          <p:nvPr/>
        </p:nvPicPr>
        <p:blipFill>
          <a:blip r:embed="rId4">
            <a:alphaModFix/>
          </a:blip>
          <a:stretch>
            <a:fillRect/>
          </a:stretch>
        </p:blipFill>
        <p:spPr>
          <a:xfrm>
            <a:off x="0" y="3404291"/>
            <a:ext cx="9144001" cy="17392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59" name="Google Shape;359;p25"/>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60" name="Google Shape;360;p25"/>
          <p:cNvPicPr preferRelativeResize="0"/>
          <p:nvPr/>
        </p:nvPicPr>
        <p:blipFill>
          <a:blip r:embed="rId3">
            <a:alphaModFix/>
          </a:blip>
          <a:stretch>
            <a:fillRect/>
          </a:stretch>
        </p:blipFill>
        <p:spPr>
          <a:xfrm>
            <a:off x="-48075" y="-2"/>
            <a:ext cx="9143998" cy="2571751"/>
          </a:xfrm>
          <a:prstGeom prst="rect">
            <a:avLst/>
          </a:prstGeom>
          <a:noFill/>
          <a:ln>
            <a:noFill/>
          </a:ln>
        </p:spPr>
      </p:pic>
      <p:pic>
        <p:nvPicPr>
          <p:cNvPr id="361" name="Google Shape;361;p25"/>
          <p:cNvPicPr preferRelativeResize="0"/>
          <p:nvPr/>
        </p:nvPicPr>
        <p:blipFill>
          <a:blip r:embed="rId4">
            <a:alphaModFix/>
          </a:blip>
          <a:stretch>
            <a:fillRect/>
          </a:stretch>
        </p:blipFill>
        <p:spPr>
          <a:xfrm>
            <a:off x="0" y="2244875"/>
            <a:ext cx="9143998" cy="28986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67" name="Google Shape;367;p26"/>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68" name="Google Shape;368;p26"/>
          <p:cNvPicPr preferRelativeResize="0"/>
          <p:nvPr/>
        </p:nvPicPr>
        <p:blipFill rotWithShape="1">
          <a:blip r:embed="rId3">
            <a:alphaModFix/>
          </a:blip>
          <a:srcRect l="-1030" t="30221"/>
          <a:stretch/>
        </p:blipFill>
        <p:spPr>
          <a:xfrm>
            <a:off x="-94550" y="0"/>
            <a:ext cx="9238549" cy="2586175"/>
          </a:xfrm>
          <a:prstGeom prst="rect">
            <a:avLst/>
          </a:prstGeom>
          <a:noFill/>
          <a:ln>
            <a:noFill/>
          </a:ln>
        </p:spPr>
      </p:pic>
      <p:pic>
        <p:nvPicPr>
          <p:cNvPr id="369" name="Google Shape;369;p26"/>
          <p:cNvPicPr preferRelativeResize="0"/>
          <p:nvPr/>
        </p:nvPicPr>
        <p:blipFill>
          <a:blip r:embed="rId4">
            <a:alphaModFix/>
          </a:blip>
          <a:stretch>
            <a:fillRect/>
          </a:stretch>
        </p:blipFill>
        <p:spPr>
          <a:xfrm>
            <a:off x="0" y="2571753"/>
            <a:ext cx="9144001" cy="2586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75" name="Google Shape;375;p27"/>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76" name="Google Shape;376;p27"/>
          <p:cNvPicPr preferRelativeResize="0"/>
          <p:nvPr/>
        </p:nvPicPr>
        <p:blipFill>
          <a:blip r:embed="rId3">
            <a:alphaModFix/>
          </a:blip>
          <a:stretch>
            <a:fillRect/>
          </a:stretch>
        </p:blipFill>
        <p:spPr>
          <a:xfrm>
            <a:off x="0" y="-1"/>
            <a:ext cx="9143998"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82" name="Google Shape;382;p28"/>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83" name="Google Shape;383;p28"/>
          <p:cNvPicPr preferRelativeResize="0"/>
          <p:nvPr/>
        </p:nvPicPr>
        <p:blipFill>
          <a:blip r:embed="rId3">
            <a:alphaModFix/>
          </a:blip>
          <a:stretch>
            <a:fillRect/>
          </a:stretch>
        </p:blipFill>
        <p:spPr>
          <a:xfrm>
            <a:off x="0" y="-2"/>
            <a:ext cx="9144000" cy="2571750"/>
          </a:xfrm>
          <a:prstGeom prst="rect">
            <a:avLst/>
          </a:prstGeom>
          <a:noFill/>
          <a:ln>
            <a:noFill/>
          </a:ln>
        </p:spPr>
      </p:pic>
      <p:pic>
        <p:nvPicPr>
          <p:cNvPr id="384" name="Google Shape;384;p28"/>
          <p:cNvPicPr preferRelativeResize="0"/>
          <p:nvPr/>
        </p:nvPicPr>
        <p:blipFill>
          <a:blip r:embed="rId4">
            <a:alphaModFix/>
          </a:blip>
          <a:stretch>
            <a:fillRect/>
          </a:stretch>
        </p:blipFill>
        <p:spPr>
          <a:xfrm>
            <a:off x="0" y="2398700"/>
            <a:ext cx="9144001" cy="2744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Conclusion</a:t>
            </a:r>
            <a:endParaRPr/>
          </a:p>
        </p:txBody>
      </p:sp>
      <p:sp>
        <p:nvSpPr>
          <p:cNvPr id="390" name="Google Shape;390;p29"/>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391" name="Google Shape;391;p29"/>
          <p:cNvSpPr txBox="1"/>
          <p:nvPr/>
        </p:nvSpPr>
        <p:spPr>
          <a:xfrm>
            <a:off x="1212325" y="1524325"/>
            <a:ext cx="6864000" cy="251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In 2019, Gallaudet had a population of 1,722, including students and employers, much electricity was consumed, and money was also lost.</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We calculated the total electricity used on the WAB building, which is the average total of $22,919.31 in 2019.</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We compared the amount of Kwh WAB buildings and solar panels. The results show that solar energy can be an advantage and eliminate the cost of electricity. It also reduces the cost of electricity.</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Conclusion</a:t>
            </a:r>
            <a:endParaRPr/>
          </a:p>
        </p:txBody>
      </p:sp>
      <p:sp>
        <p:nvSpPr>
          <p:cNvPr id="397" name="Google Shape;397;p30"/>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398" name="Google Shape;398;p30"/>
          <p:cNvSpPr txBox="1"/>
          <p:nvPr/>
        </p:nvSpPr>
        <p:spPr>
          <a:xfrm>
            <a:off x="1176650" y="1330050"/>
            <a:ext cx="68640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We could not manage to buy and install solar panels as we were strangled to access the WAB building and measure which size and how many solar panels are needed.</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Purchasing the right solar panel was challenging as we were trying to find the best device suitable for collecting and recording data.</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The project is worthwhile as it benefits our community. Gives clean environment and low cost.</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Our next step is to install a solar panel and have suitable device for recording data. We hope that Gallaudet will install and keep data collected from the solar panel for future reference in the future.</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References</a:t>
            </a:r>
            <a:endParaRPr/>
          </a:p>
        </p:txBody>
      </p:sp>
      <p:sp>
        <p:nvSpPr>
          <p:cNvPr id="404" name="Google Shape;404;p31"/>
          <p:cNvSpPr txBox="1">
            <a:spLocks noGrp="1"/>
          </p:cNvSpPr>
          <p:nvPr>
            <p:ph type="body" idx="1"/>
          </p:nvPr>
        </p:nvSpPr>
        <p:spPr>
          <a:xfrm>
            <a:off x="338500" y="1267850"/>
            <a:ext cx="8580600" cy="3875700"/>
          </a:xfrm>
          <a:prstGeom prst="rect">
            <a:avLst/>
          </a:prstGeom>
        </p:spPr>
        <p:txBody>
          <a:bodyPr spcFirstLastPara="1" wrap="square" lIns="91425" tIns="91425" rIns="91425" bIns="91425" anchor="t" anchorCtr="0">
            <a:normAutofit fontScale="77500" lnSpcReduction="10000"/>
          </a:bodyPr>
          <a:lstStyle/>
          <a:p>
            <a:pPr marL="0" lvl="0" indent="0" algn="l" rtl="0">
              <a:spcBef>
                <a:spcPts val="1200"/>
              </a:spcBef>
              <a:spcAft>
                <a:spcPts val="0"/>
              </a:spcAft>
              <a:buNone/>
            </a:pPr>
            <a:r>
              <a:rPr lang="en" sz="1200" b="1">
                <a:solidFill>
                  <a:srgbClr val="000000"/>
                </a:solidFill>
                <a:latin typeface="Arial"/>
                <a:ea typeface="Arial"/>
                <a:cs typeface="Arial"/>
                <a:sym typeface="Arial"/>
              </a:rPr>
              <a:t>[1] Boldyrev, А. А., &amp; Herasymenko, N. V. (2020). </a:t>
            </a:r>
            <a:r>
              <a:rPr lang="en" sz="1200" b="1" i="1">
                <a:solidFill>
                  <a:srgbClr val="000000"/>
                </a:solidFill>
                <a:latin typeface="Arial"/>
                <a:ea typeface="Arial"/>
                <a:cs typeface="Arial"/>
                <a:sym typeface="Arial"/>
              </a:rPr>
              <a:t>The usage of solar panels advantages and disadvantages</a:t>
            </a:r>
            <a:r>
              <a:rPr lang="en" sz="1200" b="1">
                <a:solidFill>
                  <a:srgbClr val="000000"/>
                </a:solidFill>
                <a:latin typeface="Arial"/>
                <a:ea typeface="Arial"/>
                <a:cs typeface="Arial"/>
                <a:sym typeface="Arial"/>
              </a:rPr>
              <a:t> (Doctoral dissertation, ВНТУ).</a:t>
            </a:r>
            <a:endParaRPr sz="1200" b="1">
              <a:solidFill>
                <a:srgbClr val="000000"/>
              </a:solidFill>
              <a:latin typeface="Arial"/>
              <a:ea typeface="Arial"/>
              <a:cs typeface="Arial"/>
              <a:sym typeface="Arial"/>
            </a:endParaRPr>
          </a:p>
          <a:p>
            <a:pPr marL="0" lvl="0" indent="0" algn="l" rtl="0">
              <a:spcBef>
                <a:spcPts val="1200"/>
              </a:spcBef>
              <a:spcAft>
                <a:spcPts val="0"/>
              </a:spcAft>
              <a:buNone/>
            </a:pPr>
            <a:r>
              <a:rPr lang="en" sz="1200" b="1">
                <a:solidFill>
                  <a:srgbClr val="000000"/>
                </a:solidFill>
                <a:latin typeface="Arial"/>
                <a:ea typeface="Arial"/>
                <a:cs typeface="Arial"/>
                <a:sym typeface="Arial"/>
              </a:rPr>
              <a:t>[2] Castro, Joseph. “Does Leaving Fluorescent Lights on Save Energy?” </a:t>
            </a:r>
            <a:r>
              <a:rPr lang="en" sz="1200" b="1" i="1">
                <a:solidFill>
                  <a:srgbClr val="000000"/>
                </a:solidFill>
                <a:latin typeface="Arial"/>
                <a:ea typeface="Arial"/>
                <a:cs typeface="Arial"/>
                <a:sym typeface="Arial"/>
              </a:rPr>
              <a:t>LiveScience</a:t>
            </a:r>
            <a:r>
              <a:rPr lang="en" sz="1200" b="1">
                <a:solidFill>
                  <a:srgbClr val="000000"/>
                </a:solidFill>
                <a:latin typeface="Arial"/>
                <a:ea typeface="Arial"/>
                <a:cs typeface="Arial"/>
                <a:sym typeface="Arial"/>
              </a:rPr>
              <a:t>, Joseph Castro, 26 July 2013, https://www.livescience.com/38355-fluorescent-lights-save-energy.html#:~:text=Fluorescent%20lamps%2C%20including%20compact%20fluorescent,of%20energy%20to%20start%20up.&amp;text=Otherwise%2C%20turn%20the%20light%20off. </a:t>
            </a:r>
            <a:endParaRPr sz="12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200" b="1">
                <a:solidFill>
                  <a:srgbClr val="000000"/>
                </a:solidFill>
                <a:latin typeface="Arial"/>
                <a:ea typeface="Arial"/>
                <a:cs typeface="Arial"/>
                <a:sym typeface="Arial"/>
              </a:rPr>
              <a:t>[3] Holowka, T. (n.d.). </a:t>
            </a:r>
            <a:r>
              <a:rPr lang="en" sz="1200" b="1" i="1">
                <a:solidFill>
                  <a:srgbClr val="000000"/>
                </a:solidFill>
                <a:latin typeface="Arial"/>
                <a:ea typeface="Arial"/>
                <a:cs typeface="Arial"/>
                <a:sym typeface="Arial"/>
              </a:rPr>
              <a:t>Top four benefits of installing solar panels on your home</a:t>
            </a:r>
            <a:r>
              <a:rPr lang="en" sz="1200" b="1">
                <a:solidFill>
                  <a:srgbClr val="000000"/>
                </a:solidFill>
                <a:latin typeface="Arial"/>
                <a:ea typeface="Arial"/>
                <a:cs typeface="Arial"/>
                <a:sym typeface="Arial"/>
              </a:rPr>
              <a:t>. U.S. Green Building Council. Retrieved October 27, 2021, from https://www.usgbc.org/articles/top-four-benefits-installing-solar-panels-your-home.</a:t>
            </a:r>
            <a:endParaRPr sz="12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200" b="1">
                <a:solidFill>
                  <a:srgbClr val="000000"/>
                </a:solidFill>
                <a:latin typeface="Arial"/>
                <a:ea typeface="Arial"/>
                <a:cs typeface="Arial"/>
                <a:sym typeface="Arial"/>
              </a:rPr>
              <a:t>[4] Meyer, A., Zaman, F., &amp; Norton, E. (2014, April 1). A Case Study: Solar Panels at Boston College. Chestnut Hill; </a:t>
            </a:r>
            <a:r>
              <a:rPr lang="en" sz="1200" b="1" u="sng">
                <a:solidFill>
                  <a:schemeClr val="hlink"/>
                </a:solidFill>
                <a:latin typeface="Arial"/>
                <a:ea typeface="Arial"/>
                <a:cs typeface="Arial"/>
                <a:sym typeface="Arial"/>
                <a:hlinkClick r:id="rId3"/>
              </a:rPr>
              <a:t>https://www.bc.edu/content/dam/files/schools/cas_sites/envstudies/pdf/Student%20Research/8_Solar_Panels_at_Boston%20College_paper.pdf</a:t>
            </a:r>
            <a:r>
              <a:rPr lang="en" sz="1200" b="1">
                <a:solidFill>
                  <a:srgbClr val="000000"/>
                </a:solidFill>
                <a:latin typeface="Arial"/>
                <a:ea typeface="Arial"/>
                <a:cs typeface="Arial"/>
                <a:sym typeface="Arial"/>
              </a:rPr>
              <a:t>.</a:t>
            </a:r>
            <a:endParaRPr sz="1200" b="1">
              <a:solidFill>
                <a:srgbClr val="000000"/>
              </a:solidFill>
              <a:latin typeface="Arial"/>
              <a:ea typeface="Arial"/>
              <a:cs typeface="Arial"/>
              <a:sym typeface="Arial"/>
            </a:endParaRPr>
          </a:p>
          <a:p>
            <a:pPr marL="0" lvl="0" indent="0" algn="l" rtl="0">
              <a:spcBef>
                <a:spcPts val="1200"/>
              </a:spcBef>
              <a:spcAft>
                <a:spcPts val="0"/>
              </a:spcAft>
              <a:buNone/>
            </a:pPr>
            <a:r>
              <a:rPr lang="en" sz="1150" b="1">
                <a:solidFill>
                  <a:srgbClr val="000000"/>
                </a:solidFill>
                <a:latin typeface="Arial"/>
                <a:ea typeface="Arial"/>
                <a:cs typeface="Arial"/>
                <a:sym typeface="Arial"/>
              </a:rPr>
              <a:t>[5] Osman, Nadia. “Calculating the Kilowatt Hours Your Solar Panels Produce (Solar Panel Output).” </a:t>
            </a:r>
            <a:r>
              <a:rPr lang="en" sz="1150" b="1" i="1">
                <a:solidFill>
                  <a:srgbClr val="000000"/>
                </a:solidFill>
                <a:latin typeface="Arial"/>
                <a:ea typeface="Arial"/>
                <a:cs typeface="Arial"/>
                <a:sym typeface="Arial"/>
              </a:rPr>
              <a:t>Understand Solar</a:t>
            </a:r>
            <a:r>
              <a:rPr lang="en" sz="1150" b="1">
                <a:solidFill>
                  <a:srgbClr val="000000"/>
                </a:solidFill>
                <a:latin typeface="Arial"/>
                <a:ea typeface="Arial"/>
                <a:cs typeface="Arial"/>
                <a:sym typeface="Arial"/>
              </a:rPr>
              <a:t>, 5 Mar. 2015, https://understandsolar.com/calculating-kilowatt-hours-solar-panels-produce/. </a:t>
            </a:r>
            <a:endParaRPr sz="12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200" b="1">
                <a:solidFill>
                  <a:srgbClr val="000000"/>
                </a:solidFill>
                <a:highlight>
                  <a:srgbClr val="FFFFFF"/>
                </a:highlight>
                <a:latin typeface="Arial"/>
                <a:ea typeface="Arial"/>
                <a:cs typeface="Arial"/>
                <a:sym typeface="Arial"/>
              </a:rPr>
              <a:t>[6] Rizk, J., &amp; Chaiko, Y. (2008). Solar Tracking System: More Efficient Use of Solar Panels. Retrieved October 26, 2021, from</a:t>
            </a:r>
            <a:r>
              <a:rPr lang="en" sz="1200" b="1">
                <a:solidFill>
                  <a:srgbClr val="000000"/>
                </a:solidFill>
                <a:highlight>
                  <a:srgbClr val="FFFFFF"/>
                </a:highlight>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 </a:t>
            </a:r>
            <a:r>
              <a:rPr lang="en" sz="1200" b="1">
                <a:solidFill>
                  <a:srgbClr val="000000"/>
                </a:solidFill>
                <a:highlight>
                  <a:srgbClr val="FFFFFF"/>
                </a:highlight>
                <a:latin typeface="Arial"/>
                <a:ea typeface="Arial"/>
                <a:cs typeface="Arial"/>
                <a:sym typeface="Arial"/>
              </a:rPr>
              <a:t>http://citeseerx.ist.psu.edu/viewdoc/download?doi=10.1.1.306.7087&amp;rep=rep1&amp;type=pdf</a:t>
            </a:r>
            <a:endParaRPr sz="12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200" b="1">
                <a:solidFill>
                  <a:srgbClr val="000000"/>
                </a:solidFill>
                <a:latin typeface="Arial"/>
                <a:ea typeface="Arial"/>
                <a:cs typeface="Arial"/>
                <a:sym typeface="Arial"/>
              </a:rPr>
              <a:t>[7] Saitov, E. B., Toshov, J. B., Pulatov, A. O., Botirov, B. M., &amp; Kurbanov, Y. M. (2020). Networked interactive solar panels over the roof photovoltaic system (PVS) and its cost analysis at Tashkent State Technical University. In </a:t>
            </a:r>
            <a:r>
              <a:rPr lang="en" sz="1200" b="1" i="1">
                <a:solidFill>
                  <a:srgbClr val="000000"/>
                </a:solidFill>
                <a:latin typeface="Arial"/>
                <a:ea typeface="Arial"/>
                <a:cs typeface="Arial"/>
                <a:sym typeface="Arial"/>
              </a:rPr>
              <a:t>E3S Web of Conferences</a:t>
            </a:r>
            <a:r>
              <a:rPr lang="en" sz="1200" b="1">
                <a:solidFill>
                  <a:srgbClr val="000000"/>
                </a:solidFill>
                <a:latin typeface="Arial"/>
                <a:ea typeface="Arial"/>
                <a:cs typeface="Arial"/>
                <a:sym typeface="Arial"/>
              </a:rPr>
              <a:t> (Vol. 216, p.01133). EDP Sciences.</a:t>
            </a:r>
            <a:endParaRPr sz="1200" b="1">
              <a:solidFill>
                <a:srgbClr val="000000"/>
              </a:solidFill>
              <a:latin typeface="Arial"/>
              <a:ea typeface="Arial"/>
              <a:cs typeface="Arial"/>
              <a:sym typeface="Arial"/>
            </a:endParaRPr>
          </a:p>
          <a:p>
            <a:pPr marL="0" lvl="0" indent="0" algn="l" rtl="0">
              <a:spcBef>
                <a:spcPts val="1200"/>
              </a:spcBef>
              <a:spcAft>
                <a:spcPts val="0"/>
              </a:spcAft>
              <a:buNone/>
            </a:pPr>
            <a:endParaRPr sz="1217">
              <a:solidFill>
                <a:srgbClr val="000000"/>
              </a:solidFill>
              <a:latin typeface="Arial"/>
              <a:ea typeface="Arial"/>
              <a:cs typeface="Arial"/>
              <a:sym typeface="Arial"/>
            </a:endParaRPr>
          </a:p>
          <a:p>
            <a:pPr marL="0" lvl="0" indent="0" algn="l" rtl="0">
              <a:lnSpc>
                <a:spcPct val="115000"/>
              </a:lnSpc>
              <a:spcBef>
                <a:spcPts val="1200"/>
              </a:spcBef>
              <a:spcAft>
                <a:spcPts val="1200"/>
              </a:spcAft>
              <a:buNone/>
            </a:pPr>
            <a:endParaRPr sz="120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Outline</a:t>
            </a:r>
            <a:endParaRPr/>
          </a:p>
        </p:txBody>
      </p:sp>
      <p:sp>
        <p:nvSpPr>
          <p:cNvPr id="284" name="Google Shape;284;p14"/>
          <p:cNvSpPr txBox="1">
            <a:spLocks noGrp="1"/>
          </p:cNvSpPr>
          <p:nvPr>
            <p:ph type="body" idx="1"/>
          </p:nvPr>
        </p:nvSpPr>
        <p:spPr>
          <a:xfrm>
            <a:off x="819150" y="1494975"/>
            <a:ext cx="7505700" cy="2924400"/>
          </a:xfrm>
          <a:prstGeom prst="rect">
            <a:avLst/>
          </a:prstGeom>
        </p:spPr>
        <p:txBody>
          <a:bodyPr spcFirstLastPara="1" wrap="square" lIns="91425" tIns="91425" rIns="91425" bIns="91425" anchor="t" anchorCtr="0">
            <a:normAutofit/>
          </a:bodyPr>
          <a:lstStyle/>
          <a:p>
            <a:pPr marL="457200" lvl="0" indent="-393700" algn="l" rtl="0">
              <a:spcBef>
                <a:spcPts val="0"/>
              </a:spcBef>
              <a:spcAft>
                <a:spcPts val="0"/>
              </a:spcAft>
              <a:buSzPts val="2600"/>
              <a:buChar char="●"/>
            </a:pPr>
            <a:r>
              <a:rPr lang="en" sz="2600"/>
              <a:t>Overview </a:t>
            </a:r>
            <a:endParaRPr sz="2600"/>
          </a:p>
          <a:p>
            <a:pPr marL="457200" lvl="0" indent="-393700" algn="l" rtl="0">
              <a:spcBef>
                <a:spcPts val="0"/>
              </a:spcBef>
              <a:spcAft>
                <a:spcPts val="0"/>
              </a:spcAft>
              <a:buSzPts val="2600"/>
              <a:buChar char="●"/>
            </a:pPr>
            <a:r>
              <a:rPr lang="en" sz="2600"/>
              <a:t>Introduction</a:t>
            </a:r>
            <a:endParaRPr sz="2600"/>
          </a:p>
          <a:p>
            <a:pPr marL="457200" lvl="0" indent="-393700" algn="l" rtl="0">
              <a:spcBef>
                <a:spcPts val="0"/>
              </a:spcBef>
              <a:spcAft>
                <a:spcPts val="0"/>
              </a:spcAft>
              <a:buSzPts val="2600"/>
              <a:buChar char="●"/>
            </a:pPr>
            <a:r>
              <a:rPr lang="en" sz="2600"/>
              <a:t>Purpose of this project </a:t>
            </a:r>
            <a:endParaRPr sz="2600"/>
          </a:p>
          <a:p>
            <a:pPr marL="457200" lvl="0" indent="-393700" algn="l" rtl="0">
              <a:spcBef>
                <a:spcPts val="0"/>
              </a:spcBef>
              <a:spcAft>
                <a:spcPts val="0"/>
              </a:spcAft>
              <a:buSzPts val="2600"/>
              <a:buChar char="●"/>
            </a:pPr>
            <a:r>
              <a:rPr lang="en" sz="2600"/>
              <a:t>Research design</a:t>
            </a:r>
            <a:endParaRPr sz="2600"/>
          </a:p>
          <a:p>
            <a:pPr marL="457200" lvl="0" indent="-393700" algn="l" rtl="0">
              <a:spcBef>
                <a:spcPts val="0"/>
              </a:spcBef>
              <a:spcAft>
                <a:spcPts val="0"/>
              </a:spcAft>
              <a:buSzPts val="2600"/>
              <a:buChar char="●"/>
            </a:pPr>
            <a:r>
              <a:rPr lang="en" sz="2600"/>
              <a:t>Results</a:t>
            </a:r>
            <a:endParaRPr sz="2600"/>
          </a:p>
          <a:p>
            <a:pPr marL="457200" lvl="0" indent="-393700" algn="l" rtl="0">
              <a:spcBef>
                <a:spcPts val="0"/>
              </a:spcBef>
              <a:spcAft>
                <a:spcPts val="0"/>
              </a:spcAft>
              <a:buSzPts val="2600"/>
              <a:buChar char="●"/>
            </a:pPr>
            <a:r>
              <a:rPr lang="en" sz="2600"/>
              <a:t>Conclusion </a:t>
            </a:r>
            <a:endParaRPr sz="2600"/>
          </a:p>
        </p:txBody>
      </p:sp>
      <p:pic>
        <p:nvPicPr>
          <p:cNvPr id="285" name="Google Shape;285;p14"/>
          <p:cNvPicPr preferRelativeResize="0"/>
          <p:nvPr/>
        </p:nvPicPr>
        <p:blipFill>
          <a:blip r:embed="rId3">
            <a:alphaModFix/>
          </a:blip>
          <a:stretch>
            <a:fillRect/>
          </a:stretch>
        </p:blipFill>
        <p:spPr>
          <a:xfrm>
            <a:off x="4800425" y="1084087"/>
            <a:ext cx="4208200" cy="2975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5"/>
          <p:cNvSpPr txBox="1">
            <a:spLocks noGrp="1"/>
          </p:cNvSpPr>
          <p:nvPr>
            <p:ph type="title"/>
          </p:nvPr>
        </p:nvSpPr>
        <p:spPr>
          <a:xfrm>
            <a:off x="1303800" y="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Our Goal</a:t>
            </a:r>
            <a:endParaRPr/>
          </a:p>
        </p:txBody>
      </p:sp>
      <p:sp>
        <p:nvSpPr>
          <p:cNvPr id="291" name="Google Shape;291;p15"/>
          <p:cNvSpPr txBox="1">
            <a:spLocks noGrp="1"/>
          </p:cNvSpPr>
          <p:nvPr>
            <p:ph type="body" idx="1"/>
          </p:nvPr>
        </p:nvSpPr>
        <p:spPr>
          <a:xfrm>
            <a:off x="1235975" y="617025"/>
            <a:ext cx="7030500" cy="27522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 sz="1500" b="1"/>
              <a:t>Implementing solar panels on Gallaudet University's campus is an effective and easy way to introduce clean energy with proven technology. Solar panels offer both an environment and economic benefits, especially at university where energy consumption is high </a:t>
            </a:r>
            <a:endParaRPr sz="1500" b="1"/>
          </a:p>
          <a:p>
            <a:pPr marL="0" lvl="0" indent="0" algn="l" rtl="0">
              <a:lnSpc>
                <a:spcPct val="95000"/>
              </a:lnSpc>
              <a:spcBef>
                <a:spcPts val="1200"/>
              </a:spcBef>
              <a:spcAft>
                <a:spcPts val="0"/>
              </a:spcAft>
              <a:buNone/>
            </a:pPr>
            <a:r>
              <a:rPr lang="en" sz="1500" b="1"/>
              <a:t>Our primary goal is to create a realistic plan for the first implementation of solar panels on campus.</a:t>
            </a:r>
            <a:endParaRPr sz="1500" b="1"/>
          </a:p>
          <a:p>
            <a:pPr marL="0" lvl="0" indent="0" algn="l" rtl="0">
              <a:lnSpc>
                <a:spcPct val="95000"/>
              </a:lnSpc>
              <a:spcBef>
                <a:spcPts val="1200"/>
              </a:spcBef>
              <a:spcAft>
                <a:spcPts val="0"/>
              </a:spcAft>
              <a:buNone/>
            </a:pPr>
            <a:r>
              <a:rPr lang="en" sz="1500" b="1"/>
              <a:t>Our research discover that there many benefits for solar panel installation on the campus. It will help their electricity bill cost and several other benefits like:</a:t>
            </a:r>
            <a:endParaRPr sz="1500" b="1"/>
          </a:p>
          <a:p>
            <a:pPr marL="457200" lvl="0" indent="-323850" algn="l" rtl="0">
              <a:lnSpc>
                <a:spcPct val="95000"/>
              </a:lnSpc>
              <a:spcBef>
                <a:spcPts val="1200"/>
              </a:spcBef>
              <a:spcAft>
                <a:spcPts val="0"/>
              </a:spcAft>
              <a:buSzPts val="1500"/>
              <a:buChar char="●"/>
            </a:pPr>
            <a:r>
              <a:rPr lang="en" sz="1500" b="1"/>
              <a:t>Reduce Air Pollutions</a:t>
            </a:r>
            <a:endParaRPr sz="1500" b="1"/>
          </a:p>
          <a:p>
            <a:pPr marL="457200" lvl="0" indent="-323850" algn="l" rtl="0">
              <a:lnSpc>
                <a:spcPct val="95000"/>
              </a:lnSpc>
              <a:spcBef>
                <a:spcPts val="0"/>
              </a:spcBef>
              <a:spcAft>
                <a:spcPts val="0"/>
              </a:spcAft>
              <a:buSzPts val="1500"/>
              <a:buChar char="●"/>
            </a:pPr>
            <a:r>
              <a:rPr lang="en" sz="1500" b="1"/>
              <a:t>Reduce Water Usage</a:t>
            </a:r>
            <a:endParaRPr sz="1500" b="1"/>
          </a:p>
          <a:p>
            <a:pPr marL="457200" lvl="0" indent="-323850" algn="l" rtl="0">
              <a:lnSpc>
                <a:spcPct val="95000"/>
              </a:lnSpc>
              <a:spcBef>
                <a:spcPts val="0"/>
              </a:spcBef>
              <a:spcAft>
                <a:spcPts val="0"/>
              </a:spcAft>
              <a:buSzPts val="1500"/>
              <a:buChar char="●"/>
            </a:pPr>
            <a:r>
              <a:rPr lang="en" sz="1500" b="1"/>
              <a:t>Helps fight Climate Change</a:t>
            </a:r>
            <a:endParaRPr sz="1500" b="1"/>
          </a:p>
          <a:p>
            <a:pPr marL="457200" lvl="0" indent="-323850" algn="l" rtl="0">
              <a:lnSpc>
                <a:spcPct val="95000"/>
              </a:lnSpc>
              <a:spcBef>
                <a:spcPts val="0"/>
              </a:spcBef>
              <a:spcAft>
                <a:spcPts val="0"/>
              </a:spcAft>
              <a:buSzPts val="1500"/>
              <a:buChar char="●"/>
            </a:pPr>
            <a:r>
              <a:rPr lang="en" sz="1500" b="1"/>
              <a:t>Reduce Dependence on Nonrenewable Energy Sources</a:t>
            </a:r>
            <a:endParaRPr sz="1500" b="1"/>
          </a:p>
          <a:p>
            <a:pPr marL="457200" lvl="0" indent="-323850" algn="l" rtl="0">
              <a:lnSpc>
                <a:spcPct val="95000"/>
              </a:lnSpc>
              <a:spcBef>
                <a:spcPts val="0"/>
              </a:spcBef>
              <a:spcAft>
                <a:spcPts val="0"/>
              </a:spcAft>
              <a:buSzPts val="1500"/>
              <a:buChar char="●"/>
            </a:pPr>
            <a:r>
              <a:rPr lang="en" sz="1500" b="1"/>
              <a:t>Improves humanity’s health in the long-run</a:t>
            </a:r>
            <a:endParaRPr sz="1500" b="1"/>
          </a:p>
          <a:p>
            <a:pPr marL="457200" lvl="0" indent="-323850" algn="l" rtl="0">
              <a:lnSpc>
                <a:spcPct val="95000"/>
              </a:lnSpc>
              <a:spcBef>
                <a:spcPts val="0"/>
              </a:spcBef>
              <a:spcAft>
                <a:spcPts val="0"/>
              </a:spcAft>
              <a:buSzPts val="1500"/>
              <a:buChar char="●"/>
            </a:pPr>
            <a:r>
              <a:rPr lang="en" sz="1500" b="1"/>
              <a:t>Our university’s lead could inspire other groups in the area to invest in solar energy </a:t>
            </a:r>
            <a:endParaRPr sz="15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Gallaudet University</a:t>
            </a:r>
            <a:endParaRPr/>
          </a:p>
        </p:txBody>
      </p:sp>
      <p:sp>
        <p:nvSpPr>
          <p:cNvPr id="297" name="Google Shape;297;p16"/>
          <p:cNvSpPr txBox="1">
            <a:spLocks noGrp="1"/>
          </p:cNvSpPr>
          <p:nvPr>
            <p:ph type="body" idx="1"/>
          </p:nvPr>
        </p:nvSpPr>
        <p:spPr>
          <a:xfrm>
            <a:off x="549975" y="1630025"/>
            <a:ext cx="3849600" cy="32778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1500" b="1"/>
              <a:t>The size of the Gallaudet campus is 99 acres includes academic, residential and support buildings. </a:t>
            </a:r>
            <a:endParaRPr sz="1500" b="1"/>
          </a:p>
          <a:p>
            <a:pPr marL="0" lvl="0" indent="0" algn="l" rtl="0">
              <a:spcBef>
                <a:spcPts val="1200"/>
              </a:spcBef>
              <a:spcAft>
                <a:spcPts val="0"/>
              </a:spcAft>
              <a:buNone/>
            </a:pPr>
            <a:r>
              <a:rPr lang="en" sz="1500" b="1"/>
              <a:t>Buildings in total is 36</a:t>
            </a:r>
            <a:endParaRPr sz="1500" b="1"/>
          </a:p>
          <a:p>
            <a:pPr marL="0" lvl="0" indent="0" algn="l" rtl="0">
              <a:spcBef>
                <a:spcPts val="1200"/>
              </a:spcBef>
              <a:spcAft>
                <a:spcPts val="0"/>
              </a:spcAft>
              <a:buNone/>
            </a:pPr>
            <a:r>
              <a:rPr lang="en" sz="1500" b="1"/>
              <a:t>1,019 of undergraduate students</a:t>
            </a:r>
            <a:endParaRPr sz="1500" b="1"/>
          </a:p>
          <a:p>
            <a:pPr marL="0" lvl="0" indent="0" algn="l" rtl="0">
              <a:spcBef>
                <a:spcPts val="1200"/>
              </a:spcBef>
              <a:spcAft>
                <a:spcPts val="0"/>
              </a:spcAft>
              <a:buNone/>
            </a:pPr>
            <a:r>
              <a:rPr lang="en" sz="1500" b="1"/>
              <a:t>432 graduate students</a:t>
            </a:r>
            <a:endParaRPr sz="1500" b="1"/>
          </a:p>
          <a:p>
            <a:pPr marL="0" lvl="0" indent="0" algn="l" rtl="0">
              <a:spcBef>
                <a:spcPts val="1200"/>
              </a:spcBef>
              <a:spcAft>
                <a:spcPts val="0"/>
              </a:spcAft>
              <a:buNone/>
            </a:pPr>
            <a:r>
              <a:rPr lang="en" sz="1500" b="1"/>
              <a:t>271 employees</a:t>
            </a:r>
            <a:endParaRPr sz="1500" b="1"/>
          </a:p>
          <a:p>
            <a:pPr marL="0" lvl="0" indent="0" algn="l" rtl="0">
              <a:spcBef>
                <a:spcPts val="1200"/>
              </a:spcBef>
              <a:spcAft>
                <a:spcPts val="0"/>
              </a:spcAft>
              <a:buNone/>
            </a:pPr>
            <a:r>
              <a:rPr lang="en" sz="1500" b="1"/>
              <a:t>Gallaudet University is always using large amounts of energy.</a:t>
            </a:r>
            <a:endParaRPr sz="1500" b="1"/>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298" name="Google Shape;298;p16"/>
          <p:cNvPicPr preferRelativeResize="0"/>
          <p:nvPr/>
        </p:nvPicPr>
        <p:blipFill>
          <a:blip r:embed="rId3">
            <a:alphaModFix/>
          </a:blip>
          <a:stretch>
            <a:fillRect/>
          </a:stretch>
        </p:blipFill>
        <p:spPr>
          <a:xfrm>
            <a:off x="4571997" y="1527750"/>
            <a:ext cx="4446423" cy="343685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7"/>
          <p:cNvSpPr txBox="1">
            <a:spLocks noGrp="1"/>
          </p:cNvSpPr>
          <p:nvPr>
            <p:ph type="title"/>
          </p:nvPr>
        </p:nvSpPr>
        <p:spPr>
          <a:xfrm>
            <a:off x="1303800" y="46405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Introduction</a:t>
            </a:r>
            <a:endParaRPr/>
          </a:p>
        </p:txBody>
      </p:sp>
      <p:sp>
        <p:nvSpPr>
          <p:cNvPr id="304" name="Google Shape;304;p17"/>
          <p:cNvSpPr txBox="1">
            <a:spLocks noGrp="1"/>
          </p:cNvSpPr>
          <p:nvPr>
            <p:ph type="body" idx="1"/>
          </p:nvPr>
        </p:nvSpPr>
        <p:spPr>
          <a:xfrm>
            <a:off x="1303800" y="1167950"/>
            <a:ext cx="7030500" cy="30234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sz="1700" b="1">
                <a:solidFill>
                  <a:srgbClr val="000000"/>
                </a:solidFill>
              </a:rPr>
              <a:t>Gallaudet don’t have their own solar panels to save electricity and money to benefit their own community.</a:t>
            </a:r>
            <a:endParaRPr sz="1700" b="1">
              <a:solidFill>
                <a:srgbClr val="000000"/>
              </a:solidFill>
            </a:endParaRPr>
          </a:p>
          <a:p>
            <a:pPr marL="0" lvl="0" indent="0" algn="l" rtl="0">
              <a:lnSpc>
                <a:spcPct val="105000"/>
              </a:lnSpc>
              <a:spcBef>
                <a:spcPts val="0"/>
              </a:spcBef>
              <a:spcAft>
                <a:spcPts val="0"/>
              </a:spcAft>
              <a:buNone/>
            </a:pPr>
            <a:endParaRPr sz="1700" b="1">
              <a:solidFill>
                <a:srgbClr val="000000"/>
              </a:solidFill>
            </a:endParaRPr>
          </a:p>
          <a:p>
            <a:pPr marL="0" lvl="0" indent="0" algn="l" rtl="0">
              <a:lnSpc>
                <a:spcPct val="105000"/>
              </a:lnSpc>
              <a:spcBef>
                <a:spcPts val="0"/>
              </a:spcBef>
              <a:spcAft>
                <a:spcPts val="0"/>
              </a:spcAft>
              <a:buNone/>
            </a:pPr>
            <a:r>
              <a:rPr lang="en" sz="1700" b="1">
                <a:solidFill>
                  <a:srgbClr val="000000"/>
                </a:solidFill>
              </a:rPr>
              <a:t>The use of electric energy increases and waste money as students and stuff sometimes usually forget to power off machines used after operation, which results in high energy consumption. Such that storage batteries can charge during peak generation and provide a trickle of power at night, but they can be expensive, contain toxic materials and wear out quickly due to repeated charge and discharge. </a:t>
            </a:r>
            <a:endParaRPr sz="1700" b="1">
              <a:solidFill>
                <a:srgbClr val="000000"/>
              </a:solidFill>
            </a:endParaRPr>
          </a:p>
          <a:p>
            <a:pPr marL="0" lvl="0" indent="0" algn="l" rtl="0">
              <a:lnSpc>
                <a:spcPct val="105000"/>
              </a:lnSpc>
              <a:spcBef>
                <a:spcPts val="0"/>
              </a:spcBef>
              <a:spcAft>
                <a:spcPts val="0"/>
              </a:spcAft>
              <a:buNone/>
            </a:pPr>
            <a:endParaRPr sz="1700" b="1">
              <a:solidFill>
                <a:srgbClr val="000000"/>
              </a:solidFill>
            </a:endParaRPr>
          </a:p>
          <a:p>
            <a:pPr marL="0" lvl="0" indent="0" algn="l" rtl="0">
              <a:lnSpc>
                <a:spcPct val="105000"/>
              </a:lnSpc>
              <a:spcBef>
                <a:spcPts val="0"/>
              </a:spcBef>
              <a:spcAft>
                <a:spcPts val="0"/>
              </a:spcAft>
              <a:buNone/>
            </a:pPr>
            <a:r>
              <a:rPr lang="en" sz="1700" b="1">
                <a:solidFill>
                  <a:srgbClr val="000000"/>
                </a:solidFill>
              </a:rPr>
              <a:t>The best way to maintain the clean environment and energy saving is by the use of solar panels. </a:t>
            </a:r>
            <a:endParaRPr sz="1700" b="1">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Purpose</a:t>
            </a:r>
            <a:endParaRPr/>
          </a:p>
        </p:txBody>
      </p:sp>
      <p:sp>
        <p:nvSpPr>
          <p:cNvPr id="310" name="Google Shape;310;p18"/>
          <p:cNvSpPr txBox="1">
            <a:spLocks noGrp="1"/>
          </p:cNvSpPr>
          <p:nvPr>
            <p:ph type="body" idx="1"/>
          </p:nvPr>
        </p:nvSpPr>
        <p:spPr>
          <a:xfrm>
            <a:off x="47475" y="1475025"/>
            <a:ext cx="5024700" cy="271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605"/>
              <a:buNone/>
            </a:pPr>
            <a:endParaRPr sz="1596" b="1"/>
          </a:p>
          <a:p>
            <a:pPr marL="0" lvl="0" indent="0" algn="l" rtl="0">
              <a:spcBef>
                <a:spcPts val="1200"/>
              </a:spcBef>
              <a:spcAft>
                <a:spcPts val="0"/>
              </a:spcAft>
              <a:buSzPts val="605"/>
              <a:buNone/>
            </a:pPr>
            <a:r>
              <a:rPr lang="en" sz="1596" b="1"/>
              <a:t>The purpose of this project is to show the benefit of solar panel and compare the difference of using solar panel and energy usage. </a:t>
            </a:r>
            <a:endParaRPr sz="1596" b="1"/>
          </a:p>
          <a:p>
            <a:pPr marL="0" lvl="0" indent="0" algn="l" rtl="0">
              <a:spcBef>
                <a:spcPts val="1200"/>
              </a:spcBef>
              <a:spcAft>
                <a:spcPts val="1200"/>
              </a:spcAft>
              <a:buSzPts val="605"/>
              <a:buNone/>
            </a:pPr>
            <a:endParaRPr sz="715"/>
          </a:p>
        </p:txBody>
      </p:sp>
      <p:pic>
        <p:nvPicPr>
          <p:cNvPr id="311" name="Google Shape;311;p18"/>
          <p:cNvPicPr preferRelativeResize="0"/>
          <p:nvPr/>
        </p:nvPicPr>
        <p:blipFill>
          <a:blip r:embed="rId3">
            <a:alphaModFix/>
          </a:blip>
          <a:stretch>
            <a:fillRect/>
          </a:stretch>
        </p:blipFill>
        <p:spPr>
          <a:xfrm>
            <a:off x="5135550" y="1597275"/>
            <a:ext cx="3711574" cy="247438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Method</a:t>
            </a:r>
            <a:endParaRPr/>
          </a:p>
        </p:txBody>
      </p:sp>
      <p:sp>
        <p:nvSpPr>
          <p:cNvPr id="317" name="Google Shape;317;p19"/>
          <p:cNvSpPr txBox="1">
            <a:spLocks noGrp="1"/>
          </p:cNvSpPr>
          <p:nvPr>
            <p:ph type="body" idx="1"/>
          </p:nvPr>
        </p:nvSpPr>
        <p:spPr>
          <a:xfrm>
            <a:off x="0" y="1313575"/>
            <a:ext cx="5499900" cy="377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t>Our methods were used based on research from Boston College written by Annie Mayer</a:t>
            </a:r>
            <a:endParaRPr sz="1200" b="1"/>
          </a:p>
          <a:p>
            <a:pPr marL="0" lvl="0" indent="0" algn="l" rtl="0">
              <a:spcBef>
                <a:spcPts val="1200"/>
              </a:spcBef>
              <a:spcAft>
                <a:spcPts val="0"/>
              </a:spcAft>
              <a:buNone/>
            </a:pPr>
            <a:r>
              <a:rPr lang="en" sz="1200" b="1"/>
              <a:t>This process of elimination narrowed down our choices to Washburn Art Building and we used the tools on Google Earth to measure out the roof area of the building. </a:t>
            </a:r>
            <a:endParaRPr sz="1200" b="1"/>
          </a:p>
          <a:p>
            <a:pPr marL="0" lvl="0" indent="0" algn="l" rtl="0">
              <a:spcBef>
                <a:spcPts val="1200"/>
              </a:spcBef>
              <a:spcAft>
                <a:spcPts val="0"/>
              </a:spcAft>
              <a:buNone/>
            </a:pPr>
            <a:r>
              <a:rPr lang="en" sz="1200" b="1"/>
              <a:t>We deduced how many panel would be able to fit on the sized roof by dividing the area the size of a solar panel, width is ~1.3 m and height is ~2.4 m. Total number of panels will be 24.</a:t>
            </a:r>
            <a:endParaRPr sz="1200" b="1"/>
          </a:p>
          <a:p>
            <a:pPr marL="0" lvl="0" indent="0" algn="l" rtl="0">
              <a:spcBef>
                <a:spcPts val="1200"/>
              </a:spcBef>
              <a:spcAft>
                <a:spcPts val="0"/>
              </a:spcAft>
              <a:buNone/>
            </a:pPr>
            <a:r>
              <a:rPr lang="en" sz="1200" b="1"/>
              <a:t>We calculate the size of Washburn Art Building rooftop then we collect data of building electric watts everyday for four years from 2016 to 2019. </a:t>
            </a:r>
            <a:endParaRPr sz="1200" b="1"/>
          </a:p>
          <a:p>
            <a:pPr marL="0" lvl="0" indent="0" algn="l" rtl="0">
              <a:spcBef>
                <a:spcPts val="1200"/>
              </a:spcBef>
              <a:spcAft>
                <a:spcPts val="1200"/>
              </a:spcAft>
              <a:buNone/>
            </a:pPr>
            <a:r>
              <a:rPr lang="en" sz="1200" b="1"/>
              <a:t>Then, we calculate how many watts can solar panel create to see together with watts WAB use. </a:t>
            </a:r>
            <a:endParaRPr sz="1200" b="1">
              <a:highlight>
                <a:srgbClr val="FFFF00"/>
              </a:highlight>
            </a:endParaRPr>
          </a:p>
        </p:txBody>
      </p:sp>
      <p:pic>
        <p:nvPicPr>
          <p:cNvPr id="318" name="Google Shape;318;p19"/>
          <p:cNvPicPr preferRelativeResize="0"/>
          <p:nvPr/>
        </p:nvPicPr>
        <p:blipFill>
          <a:blip r:embed="rId3">
            <a:alphaModFix/>
          </a:blip>
          <a:stretch>
            <a:fillRect/>
          </a:stretch>
        </p:blipFill>
        <p:spPr>
          <a:xfrm>
            <a:off x="5499900" y="1513300"/>
            <a:ext cx="3526149" cy="3084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20"/>
          <p:cNvSpPr txBox="1">
            <a:spLocks noGrp="1"/>
          </p:cNvSpPr>
          <p:nvPr>
            <p:ph type="title"/>
          </p:nvPr>
        </p:nvSpPr>
        <p:spPr>
          <a:xfrm>
            <a:off x="1290050" y="24150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WAB Building Electricity Usage (KWH)</a:t>
            </a:r>
            <a:endParaRPr/>
          </a:p>
        </p:txBody>
      </p:sp>
      <p:pic>
        <p:nvPicPr>
          <p:cNvPr id="324" name="Google Shape;324;p20"/>
          <p:cNvPicPr preferRelativeResize="0"/>
          <p:nvPr/>
        </p:nvPicPr>
        <p:blipFill>
          <a:blip r:embed="rId3">
            <a:alphaModFix/>
          </a:blip>
          <a:stretch>
            <a:fillRect/>
          </a:stretch>
        </p:blipFill>
        <p:spPr>
          <a:xfrm>
            <a:off x="1355200" y="1116225"/>
            <a:ext cx="6267450" cy="3343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1"/>
          <p:cNvSpPr txBox="1">
            <a:spLocks noGrp="1"/>
          </p:cNvSpPr>
          <p:nvPr>
            <p:ph type="title"/>
          </p:nvPr>
        </p:nvSpPr>
        <p:spPr>
          <a:xfrm>
            <a:off x="1290075" y="214800"/>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can we calculate how much solar panels we need to use on WAB Building?</a:t>
            </a:r>
            <a:endParaRPr/>
          </a:p>
        </p:txBody>
      </p:sp>
      <p:sp>
        <p:nvSpPr>
          <p:cNvPr id="330" name="Google Shape;330;p21"/>
          <p:cNvSpPr txBox="1">
            <a:spLocks noGrp="1"/>
          </p:cNvSpPr>
          <p:nvPr>
            <p:ph type="body" idx="1"/>
          </p:nvPr>
        </p:nvSpPr>
        <p:spPr>
          <a:xfrm>
            <a:off x="255800" y="1253675"/>
            <a:ext cx="5679000" cy="3756600"/>
          </a:xfrm>
          <a:prstGeom prst="rect">
            <a:avLst/>
          </a:prstGeom>
        </p:spPr>
        <p:txBody>
          <a:bodyPr spcFirstLastPara="1" wrap="square" lIns="91425" tIns="91425" rIns="91425" bIns="91425" anchor="t" anchorCtr="0">
            <a:normAutofit fontScale="25000"/>
          </a:bodyPr>
          <a:lstStyle/>
          <a:p>
            <a:pPr marL="0" lvl="0" indent="0" algn="l" rtl="0">
              <a:lnSpc>
                <a:spcPct val="115000"/>
              </a:lnSpc>
              <a:spcBef>
                <a:spcPts val="0"/>
              </a:spcBef>
              <a:spcAft>
                <a:spcPts val="0"/>
              </a:spcAft>
              <a:buNone/>
            </a:pPr>
            <a:r>
              <a:rPr lang="en" sz="4707" b="1">
                <a:solidFill>
                  <a:srgbClr val="555555"/>
                </a:solidFill>
              </a:rPr>
              <a:t>AC rating = Average kWh per month / 30 days / average sun hours per day</a:t>
            </a:r>
            <a:endParaRPr sz="4707" b="1">
              <a:solidFill>
                <a:srgbClr val="555555"/>
              </a:solidFill>
            </a:endParaRPr>
          </a:p>
          <a:p>
            <a:pPr marL="0" lvl="0" indent="0" algn="l" rtl="0">
              <a:lnSpc>
                <a:spcPct val="115000"/>
              </a:lnSpc>
              <a:spcBef>
                <a:spcPts val="1500"/>
              </a:spcBef>
              <a:spcAft>
                <a:spcPts val="0"/>
              </a:spcAft>
              <a:buNone/>
            </a:pPr>
            <a:r>
              <a:rPr lang="en" sz="4707" b="1">
                <a:solidFill>
                  <a:srgbClr val="555555"/>
                </a:solidFill>
              </a:rPr>
              <a:t>example: 903 kWh per month / 30 days / 5 hours = 6.02 kW AC</a:t>
            </a:r>
            <a:endParaRPr sz="4707" b="1">
              <a:solidFill>
                <a:srgbClr val="555555"/>
              </a:solidFill>
            </a:endParaRPr>
          </a:p>
          <a:p>
            <a:pPr marL="0" lvl="0" indent="0" algn="l" rtl="0">
              <a:lnSpc>
                <a:spcPct val="115000"/>
              </a:lnSpc>
              <a:spcBef>
                <a:spcPts val="1500"/>
              </a:spcBef>
              <a:spcAft>
                <a:spcPts val="0"/>
              </a:spcAft>
              <a:buNone/>
            </a:pPr>
            <a:r>
              <a:rPr lang="en" sz="4707" b="1">
                <a:solidFill>
                  <a:srgbClr val="555555"/>
                </a:solidFill>
              </a:rPr>
              <a:t>DC rating = AC rating / derate factor (.8 is conservative, but a range would be .8 – .85)</a:t>
            </a:r>
            <a:endParaRPr sz="4707" b="1">
              <a:solidFill>
                <a:srgbClr val="555555"/>
              </a:solidFill>
            </a:endParaRPr>
          </a:p>
          <a:p>
            <a:pPr marL="0" lvl="0" indent="0" algn="l" rtl="0">
              <a:lnSpc>
                <a:spcPct val="115000"/>
              </a:lnSpc>
              <a:spcBef>
                <a:spcPts val="1500"/>
              </a:spcBef>
              <a:spcAft>
                <a:spcPts val="0"/>
              </a:spcAft>
              <a:buNone/>
            </a:pPr>
            <a:r>
              <a:rPr lang="en" sz="4707" b="1">
                <a:solidFill>
                  <a:srgbClr val="555555"/>
                </a:solidFill>
              </a:rPr>
              <a:t>example: 6.02 kW AC / .8 = 7.53 kW DC</a:t>
            </a:r>
            <a:endParaRPr sz="4707" b="1">
              <a:solidFill>
                <a:srgbClr val="555555"/>
              </a:solidFill>
            </a:endParaRPr>
          </a:p>
          <a:p>
            <a:pPr marL="0" lvl="0" indent="0" algn="l" rtl="0">
              <a:lnSpc>
                <a:spcPct val="115000"/>
              </a:lnSpc>
              <a:spcBef>
                <a:spcPts val="1500"/>
              </a:spcBef>
              <a:spcAft>
                <a:spcPts val="0"/>
              </a:spcAft>
              <a:buNone/>
            </a:pPr>
            <a:r>
              <a:rPr lang="en" sz="4707" b="1">
                <a:solidFill>
                  <a:srgbClr val="555555"/>
                </a:solidFill>
              </a:rPr>
              <a:t>Number of panels = DC rating / Panel Rating (e.g. 25o W) *note this is important b/c panels are rated in watts, and the systems are rated in kilowatts (1000 watts). So a 7.53 kW system = 7530 Watts and a 250 watt panel = .250 kW</a:t>
            </a:r>
            <a:endParaRPr sz="4707" b="1">
              <a:solidFill>
                <a:srgbClr val="555555"/>
              </a:solidFill>
            </a:endParaRPr>
          </a:p>
          <a:p>
            <a:pPr marL="0" lvl="0" indent="0" algn="l" rtl="0">
              <a:lnSpc>
                <a:spcPct val="115000"/>
              </a:lnSpc>
              <a:spcBef>
                <a:spcPts val="1500"/>
              </a:spcBef>
              <a:spcAft>
                <a:spcPts val="0"/>
              </a:spcAft>
              <a:buNone/>
            </a:pPr>
            <a:r>
              <a:rPr lang="en" sz="4707" b="1">
                <a:solidFill>
                  <a:srgbClr val="555555"/>
                </a:solidFill>
              </a:rPr>
              <a:t>example: 7.53 kW x 1000 / 250 watt = 30.12 panels, so roughly 30 250 panels (30 x 250W = 7500 Watts = 7.5 kW)</a:t>
            </a:r>
            <a:endParaRPr sz="4707" b="1">
              <a:solidFill>
                <a:srgbClr val="555555"/>
              </a:solidFill>
            </a:endParaRPr>
          </a:p>
          <a:p>
            <a:pPr marL="0" lvl="0" indent="0" algn="l" rtl="0">
              <a:lnSpc>
                <a:spcPct val="170000"/>
              </a:lnSpc>
              <a:spcBef>
                <a:spcPts val="1500"/>
              </a:spcBef>
              <a:spcAft>
                <a:spcPts val="1500"/>
              </a:spcAft>
              <a:buNone/>
            </a:pPr>
            <a:endParaRPr sz="3507">
              <a:solidFill>
                <a:srgbClr val="555555"/>
              </a:solidFill>
              <a:highlight>
                <a:srgbClr val="FBFBFB"/>
              </a:highlight>
              <a:latin typeface="Arial"/>
              <a:ea typeface="Arial"/>
              <a:cs typeface="Arial"/>
              <a:sym typeface="Arial"/>
            </a:endParaRPr>
          </a:p>
        </p:txBody>
      </p:sp>
      <p:pic>
        <p:nvPicPr>
          <p:cNvPr id="331" name="Google Shape;331;p21"/>
          <p:cNvPicPr preferRelativeResize="0"/>
          <p:nvPr/>
        </p:nvPicPr>
        <p:blipFill>
          <a:blip r:embed="rId3">
            <a:alphaModFix/>
          </a:blip>
          <a:stretch>
            <a:fillRect/>
          </a:stretch>
        </p:blipFill>
        <p:spPr>
          <a:xfrm>
            <a:off x="6295525" y="1333025"/>
            <a:ext cx="1661926" cy="3597901"/>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1576</Words>
  <Application>Microsoft Office PowerPoint</Application>
  <PresentationFormat>On-screen Show (16:9)</PresentationFormat>
  <Paragraphs>130</Paragraphs>
  <Slides>19</Slides>
  <Notes>19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Nunito</vt:lpstr>
      <vt:lpstr>Maven Pro</vt:lpstr>
      <vt:lpstr>Momentum</vt:lpstr>
      <vt:lpstr>Installation of Solar Panels on Campus</vt:lpstr>
      <vt:lpstr>Outline</vt:lpstr>
      <vt:lpstr>Our Goal</vt:lpstr>
      <vt:lpstr>Gallaudet University</vt:lpstr>
      <vt:lpstr>Introduction</vt:lpstr>
      <vt:lpstr>Purpose</vt:lpstr>
      <vt:lpstr>Method</vt:lpstr>
      <vt:lpstr>WAB Building Electricity Usage (KWH)</vt:lpstr>
      <vt:lpstr>How can we calculate how much solar panels we need to use on WAB Building?</vt:lpstr>
      <vt:lpstr>Result</vt:lpstr>
      <vt:lpstr>WAB Building V.S. Solar Panel (KWH)</vt:lpstr>
      <vt:lpstr>PowerPoint Presentation</vt:lpstr>
      <vt:lpstr>PowerPoint Presentation</vt:lpstr>
      <vt:lpstr>PowerPoint Presentation</vt:lpstr>
      <vt:lpstr>PowerPoint Presentation</vt:lpstr>
      <vt:lpstr>PowerPoint Presentation</vt:lpstr>
      <vt:lpstr>Conclusion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Installation of Solar Panels on Campus</dc:title>
  <dc:creator>Dylan Christoffels</dc:creator>
  <cp:lastModifiedBy>Dylan Christoffels</cp:lastModifiedBy>
  <cp:revision>1</cp:revision>
  <dcterms:modified xsi:type="dcterms:W3CDTF">2021-12-06T12:42:10Z</dcterms:modified>
</cp:coreProperties>
</file>